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1" r:id="rId1"/>
    <p:sldMasterId id="2147483802" r:id="rId2"/>
    <p:sldMasterId id="2147483803" r:id="rId3"/>
  </p:sldMasterIdLst>
  <p:notesMasterIdLst>
    <p:notesMasterId r:id="rId91"/>
  </p:notesMasterIdLst>
  <p:sldIdLst>
    <p:sldId id="256" r:id="rId4"/>
    <p:sldId id="257" r:id="rId5"/>
    <p:sldId id="258" r:id="rId6"/>
    <p:sldId id="259" r:id="rId7"/>
    <p:sldId id="260" r:id="rId8"/>
    <p:sldId id="261" r:id="rId9"/>
    <p:sldId id="262" r:id="rId10"/>
    <p:sldId id="263" r:id="rId11"/>
    <p:sldId id="264" r:id="rId12"/>
    <p:sldId id="265" r:id="rId13"/>
    <p:sldId id="266" r:id="rId14"/>
    <p:sldId id="269" r:id="rId15"/>
    <p:sldId id="270" r:id="rId16"/>
    <p:sldId id="331" r:id="rId17"/>
    <p:sldId id="332" r:id="rId18"/>
    <p:sldId id="333" r:id="rId19"/>
    <p:sldId id="334" r:id="rId20"/>
    <p:sldId id="335" r:id="rId21"/>
    <p:sldId id="336" r:id="rId22"/>
    <p:sldId id="337" r:id="rId23"/>
    <p:sldId id="338" r:id="rId24"/>
    <p:sldId id="339" r:id="rId25"/>
    <p:sldId id="340" r:id="rId26"/>
    <p:sldId id="341" r:id="rId27"/>
    <p:sldId id="342" r:id="rId28"/>
    <p:sldId id="343" r:id="rId29"/>
    <p:sldId id="344"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Lst>
  <p:sldSz cx="9144000" cy="5143500" type="screen16x9"/>
  <p:notesSz cx="6858000" cy="9144000"/>
  <p:embeddedFontLst>
    <p:embeddedFont>
      <p:font typeface="Calibri" panose="020F0502020204030204" pitchFamily="34" charset="0"/>
      <p:regular r:id="rId92"/>
      <p:bold r:id="rId93"/>
      <p:italic r:id="rId94"/>
      <p:boldItalic r:id="rId95"/>
    </p:embeddedFont>
    <p:embeddedFont>
      <p:font typeface="Inconsolata" panose="020B0604020202020204" charset="0"/>
      <p:regular r:id="rId96"/>
      <p:bold r:id="rId97"/>
    </p:embeddedFont>
    <p:embeddedFont>
      <p:font typeface="Roboto" panose="020B0604020202020204" charset="0"/>
      <p:regular r:id="rId98"/>
      <p:bold r:id="rId99"/>
      <p:italic r:id="rId100"/>
      <p:boldItalic r:id="rId101"/>
    </p:embeddedFont>
    <p:embeddedFont>
      <p:font typeface="Roboto Light" panose="020B0604020202020204" charset="0"/>
      <p:regular r:id="rId102"/>
      <p:bold r:id="rId103"/>
      <p:italic r:id="rId104"/>
      <p:boldItalic r:id="rId105"/>
    </p:embeddedFont>
    <p:embeddedFont>
      <p:font typeface="Roboto Medium" panose="020B0604020202020204" charset="0"/>
      <p:regular r:id="rId106"/>
      <p:bold r:id="rId107"/>
      <p:italic r:id="rId108"/>
      <p:boldItalic r:id="rId109"/>
    </p:embeddedFont>
    <p:embeddedFont>
      <p:font typeface="Roboto Thin" panose="020B0604020202020204"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C49271-27D2-45C7-AFBA-60BD7FB7B3F3}">
  <a:tblStyle styleId="{70C49271-27D2-45C7-AFBA-60BD7FB7B3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0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tableStyles" Target="tableStyle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21.fntdata"/><Relationship Id="rId16" Type="http://schemas.openxmlformats.org/officeDocument/2006/relationships/slide" Target="slides/slide13.xml"/><Relationship Id="rId107" Type="http://schemas.openxmlformats.org/officeDocument/2006/relationships/font" Target="fonts/font16.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font" Target="fonts/font11.fntdata"/><Relationship Id="rId110" Type="http://schemas.openxmlformats.org/officeDocument/2006/relationships/font" Target="fonts/font19.fntdata"/><Relationship Id="rId115"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font" Target="fonts/font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font" Target="fonts/font9.fntdata"/><Relationship Id="rId105" Type="http://schemas.openxmlformats.org/officeDocument/2006/relationships/font" Target="fonts/font14.fntdata"/><Relationship Id="rId113" Type="http://schemas.openxmlformats.org/officeDocument/2006/relationships/font" Target="fonts/font22.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12.fntdata"/><Relationship Id="rId108" Type="http://schemas.openxmlformats.org/officeDocument/2006/relationships/font" Target="fonts/font17.fntdata"/><Relationship Id="rId11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96" Type="http://schemas.openxmlformats.org/officeDocument/2006/relationships/font" Target="fonts/font5.fntdata"/><Relationship Id="rId11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5.fntdata"/><Relationship Id="rId114"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8.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ribbble.com/shots/6506697-Pathway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ribbble.com/shots/4553751-Password-Security-Animation"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7"/>
        <p:cNvGrpSpPr/>
        <p:nvPr/>
      </p:nvGrpSpPr>
      <p:grpSpPr>
        <a:xfrm>
          <a:off x="0" y="0"/>
          <a:ext cx="0" cy="0"/>
          <a:chOff x="0" y="0"/>
          <a:chExt cx="0" cy="0"/>
        </a:xfrm>
      </p:grpSpPr>
      <p:sp>
        <p:nvSpPr>
          <p:cNvPr id="3048" name="Google Shape;3048;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9" name="Google Shape;3049;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5"/>
        <p:cNvGrpSpPr/>
        <p:nvPr/>
      </p:nvGrpSpPr>
      <p:grpSpPr>
        <a:xfrm>
          <a:off x="0" y="0"/>
          <a:ext cx="0" cy="0"/>
          <a:chOff x="0" y="0"/>
          <a:chExt cx="0" cy="0"/>
        </a:xfrm>
      </p:grpSpPr>
      <p:sp>
        <p:nvSpPr>
          <p:cNvPr id="3136" name="Google Shape;3136;g64375de63f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7" name="Google Shape;3137;g64375de63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64375de63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64375de63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7"/>
        <p:cNvGrpSpPr/>
        <p:nvPr/>
      </p:nvGrpSpPr>
      <p:grpSpPr>
        <a:xfrm>
          <a:off x="0" y="0"/>
          <a:ext cx="0" cy="0"/>
          <a:chOff x="0" y="0"/>
          <a:chExt cx="0" cy="0"/>
        </a:xfrm>
      </p:grpSpPr>
      <p:sp>
        <p:nvSpPr>
          <p:cNvPr id="3168" name="Google Shape;3168;g64375de63f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9" name="Google Shape;3169;g64375de63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4"/>
        <p:cNvGrpSpPr/>
        <p:nvPr/>
      </p:nvGrpSpPr>
      <p:grpSpPr>
        <a:xfrm>
          <a:off x="0" y="0"/>
          <a:ext cx="0" cy="0"/>
          <a:chOff x="0" y="0"/>
          <a:chExt cx="0" cy="0"/>
        </a:xfrm>
      </p:grpSpPr>
      <p:sp>
        <p:nvSpPr>
          <p:cNvPr id="3175" name="Google Shape;3175;g706072809f_3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6" name="Google Shape;3176;g706072809f_3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0"/>
        <p:cNvGrpSpPr/>
        <p:nvPr/>
      </p:nvGrpSpPr>
      <p:grpSpPr>
        <a:xfrm>
          <a:off x="0" y="0"/>
          <a:ext cx="0" cy="0"/>
          <a:chOff x="0" y="0"/>
          <a:chExt cx="0" cy="0"/>
        </a:xfrm>
      </p:grpSpPr>
      <p:sp>
        <p:nvSpPr>
          <p:cNvPr id="4611" name="Google Shape;4611;g643bfcdfc9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2" name="Google Shape;4612;g643bfcdfc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6"/>
        <p:cNvGrpSpPr/>
        <p:nvPr/>
      </p:nvGrpSpPr>
      <p:grpSpPr>
        <a:xfrm>
          <a:off x="0" y="0"/>
          <a:ext cx="0" cy="0"/>
          <a:chOff x="0" y="0"/>
          <a:chExt cx="0" cy="0"/>
        </a:xfrm>
      </p:grpSpPr>
      <p:sp>
        <p:nvSpPr>
          <p:cNvPr id="4617" name="Google Shape;4617;g624634abee_1_1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8" name="Google Shape;4618;g624634abee_1_1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8"/>
        <p:cNvGrpSpPr/>
        <p:nvPr/>
      </p:nvGrpSpPr>
      <p:grpSpPr>
        <a:xfrm>
          <a:off x="0" y="0"/>
          <a:ext cx="0" cy="0"/>
          <a:chOff x="0" y="0"/>
          <a:chExt cx="0" cy="0"/>
        </a:xfrm>
      </p:grpSpPr>
      <p:sp>
        <p:nvSpPr>
          <p:cNvPr id="4629" name="Google Shape;4629;g624634abee_1_1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0" name="Google Shape;4630;g624634abee_1_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4"/>
        <p:cNvGrpSpPr/>
        <p:nvPr/>
      </p:nvGrpSpPr>
      <p:grpSpPr>
        <a:xfrm>
          <a:off x="0" y="0"/>
          <a:ext cx="0" cy="0"/>
          <a:chOff x="0" y="0"/>
          <a:chExt cx="0" cy="0"/>
        </a:xfrm>
      </p:grpSpPr>
      <p:sp>
        <p:nvSpPr>
          <p:cNvPr id="4645" name="Google Shape;4645;g8c0bf6ac7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6" name="Google Shape;4646;g8c0bf6ac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8"/>
        <p:cNvGrpSpPr/>
        <p:nvPr/>
      </p:nvGrpSpPr>
      <p:grpSpPr>
        <a:xfrm>
          <a:off x="0" y="0"/>
          <a:ext cx="0" cy="0"/>
          <a:chOff x="0" y="0"/>
          <a:chExt cx="0" cy="0"/>
        </a:xfrm>
      </p:grpSpPr>
      <p:sp>
        <p:nvSpPr>
          <p:cNvPr id="4659" name="Google Shape;4659;g624634abee_1_1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0" name="Google Shape;4660;g624634abee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4"/>
        <p:cNvGrpSpPr/>
        <p:nvPr/>
      </p:nvGrpSpPr>
      <p:grpSpPr>
        <a:xfrm>
          <a:off x="0" y="0"/>
          <a:ext cx="0" cy="0"/>
          <a:chOff x="0" y="0"/>
          <a:chExt cx="0" cy="0"/>
        </a:xfrm>
      </p:grpSpPr>
      <p:sp>
        <p:nvSpPr>
          <p:cNvPr id="4665" name="Google Shape;4665;g706072809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6" name="Google Shape;4666;g706072809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3"/>
        <p:cNvGrpSpPr/>
        <p:nvPr/>
      </p:nvGrpSpPr>
      <p:grpSpPr>
        <a:xfrm>
          <a:off x="0" y="0"/>
          <a:ext cx="0" cy="0"/>
          <a:chOff x="0" y="0"/>
          <a:chExt cx="0" cy="0"/>
        </a:xfrm>
      </p:grpSpPr>
      <p:sp>
        <p:nvSpPr>
          <p:cNvPr id="3054" name="Google Shape;3054;g64375de63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5" name="Google Shape;3055;g64375de63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4"/>
        <p:cNvGrpSpPr/>
        <p:nvPr/>
      </p:nvGrpSpPr>
      <p:grpSpPr>
        <a:xfrm>
          <a:off x="0" y="0"/>
          <a:ext cx="0" cy="0"/>
          <a:chOff x="0" y="0"/>
          <a:chExt cx="0" cy="0"/>
        </a:xfrm>
      </p:grpSpPr>
      <p:sp>
        <p:nvSpPr>
          <p:cNvPr id="4675" name="Google Shape;4675;g624634abee_1_1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6" name="Google Shape;4676;g624634abee_1_1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3"/>
        <p:cNvGrpSpPr/>
        <p:nvPr/>
      </p:nvGrpSpPr>
      <p:grpSpPr>
        <a:xfrm>
          <a:off x="0" y="0"/>
          <a:ext cx="0" cy="0"/>
          <a:chOff x="0" y="0"/>
          <a:chExt cx="0" cy="0"/>
        </a:xfrm>
      </p:grpSpPr>
      <p:sp>
        <p:nvSpPr>
          <p:cNvPr id="4694" name="Google Shape;4694;g624634abee_1_1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5" name="Google Shape;4695;g624634abee_1_1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5"/>
        <p:cNvGrpSpPr/>
        <p:nvPr/>
      </p:nvGrpSpPr>
      <p:grpSpPr>
        <a:xfrm>
          <a:off x="0" y="0"/>
          <a:ext cx="0" cy="0"/>
          <a:chOff x="0" y="0"/>
          <a:chExt cx="0" cy="0"/>
        </a:xfrm>
      </p:grpSpPr>
      <p:sp>
        <p:nvSpPr>
          <p:cNvPr id="4706" name="Google Shape;4706;g624634abee_1_1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7" name="Google Shape;4707;g624634abee_1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3"/>
        <p:cNvGrpSpPr/>
        <p:nvPr/>
      </p:nvGrpSpPr>
      <p:grpSpPr>
        <a:xfrm>
          <a:off x="0" y="0"/>
          <a:ext cx="0" cy="0"/>
          <a:chOff x="0" y="0"/>
          <a:chExt cx="0" cy="0"/>
        </a:xfrm>
      </p:grpSpPr>
      <p:sp>
        <p:nvSpPr>
          <p:cNvPr id="4714" name="Google Shape;4714;g64323a746a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5" name="Google Shape;4715;g64323a746a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1"/>
        <p:cNvGrpSpPr/>
        <p:nvPr/>
      </p:nvGrpSpPr>
      <p:grpSpPr>
        <a:xfrm>
          <a:off x="0" y="0"/>
          <a:ext cx="0" cy="0"/>
          <a:chOff x="0" y="0"/>
          <a:chExt cx="0" cy="0"/>
        </a:xfrm>
      </p:grpSpPr>
      <p:sp>
        <p:nvSpPr>
          <p:cNvPr id="4722" name="Google Shape;4722;g624634abee_1_1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3" name="Google Shape;4723;g624634abee_1_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9"/>
        <p:cNvGrpSpPr/>
        <p:nvPr/>
      </p:nvGrpSpPr>
      <p:grpSpPr>
        <a:xfrm>
          <a:off x="0" y="0"/>
          <a:ext cx="0" cy="0"/>
          <a:chOff x="0" y="0"/>
          <a:chExt cx="0" cy="0"/>
        </a:xfrm>
      </p:grpSpPr>
      <p:sp>
        <p:nvSpPr>
          <p:cNvPr id="4730" name="Google Shape;4730;g624634abee_1_1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1" name="Google Shape;4731;g624634abee_1_1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2"/>
        <p:cNvGrpSpPr/>
        <p:nvPr/>
      </p:nvGrpSpPr>
      <p:grpSpPr>
        <a:xfrm>
          <a:off x="0" y="0"/>
          <a:ext cx="0" cy="0"/>
          <a:chOff x="0" y="0"/>
          <a:chExt cx="0" cy="0"/>
        </a:xfrm>
      </p:grpSpPr>
      <p:sp>
        <p:nvSpPr>
          <p:cNvPr id="4753" name="Google Shape;4753;g64323a746a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4" name="Google Shape;4754;g64323a746a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8"/>
        <p:cNvGrpSpPr/>
        <p:nvPr/>
      </p:nvGrpSpPr>
      <p:grpSpPr>
        <a:xfrm>
          <a:off x="0" y="0"/>
          <a:ext cx="0" cy="0"/>
          <a:chOff x="0" y="0"/>
          <a:chExt cx="0" cy="0"/>
        </a:xfrm>
      </p:grpSpPr>
      <p:sp>
        <p:nvSpPr>
          <p:cNvPr id="4759" name="Google Shape;4759;g624634abee_1_1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0" name="Google Shape;4760;g624634abee_1_1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0"/>
        <p:cNvGrpSpPr/>
        <p:nvPr/>
      </p:nvGrpSpPr>
      <p:grpSpPr>
        <a:xfrm>
          <a:off x="0" y="0"/>
          <a:ext cx="0" cy="0"/>
          <a:chOff x="0" y="0"/>
          <a:chExt cx="0" cy="0"/>
        </a:xfrm>
      </p:grpSpPr>
      <p:sp>
        <p:nvSpPr>
          <p:cNvPr id="3181" name="Google Shape;3181;g624634abee_1_1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2" name="Google Shape;3182;g624634abee_1_1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g64375de63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8" name="Google Shape;3188;g64375de63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1"/>
        <p:cNvGrpSpPr/>
        <p:nvPr/>
      </p:nvGrpSpPr>
      <p:grpSpPr>
        <a:xfrm>
          <a:off x="0" y="0"/>
          <a:ext cx="0" cy="0"/>
          <a:chOff x="0" y="0"/>
          <a:chExt cx="0" cy="0"/>
        </a:xfrm>
      </p:grpSpPr>
      <p:sp>
        <p:nvSpPr>
          <p:cNvPr id="3082" name="Google Shape;3082;g54aa5a18f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3" name="Google Shape;3083;g54aa5a18f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64375de63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64375de63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shutterstock_1008873349</a:t>
            </a:r>
            <a:endParaRPr sz="1000" i="1">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8"/>
        <p:cNvGrpSpPr/>
        <p:nvPr/>
      </p:nvGrpSpPr>
      <p:grpSpPr>
        <a:xfrm>
          <a:off x="0" y="0"/>
          <a:ext cx="0" cy="0"/>
          <a:chOff x="0" y="0"/>
          <a:chExt cx="0" cy="0"/>
        </a:xfrm>
      </p:grpSpPr>
      <p:sp>
        <p:nvSpPr>
          <p:cNvPr id="3209" name="Google Shape;3209;g64375de63f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0" name="Google Shape;3210;g64375de63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8"/>
        <p:cNvGrpSpPr/>
        <p:nvPr/>
      </p:nvGrpSpPr>
      <p:grpSpPr>
        <a:xfrm>
          <a:off x="0" y="0"/>
          <a:ext cx="0" cy="0"/>
          <a:chOff x="0" y="0"/>
          <a:chExt cx="0" cy="0"/>
        </a:xfrm>
      </p:grpSpPr>
      <p:sp>
        <p:nvSpPr>
          <p:cNvPr id="3219" name="Google Shape;3219;g64375de63f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0" name="Google Shape;3220;g64375de63f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64375de63f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64375de63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9"/>
        <p:cNvGrpSpPr/>
        <p:nvPr/>
      </p:nvGrpSpPr>
      <p:grpSpPr>
        <a:xfrm>
          <a:off x="0" y="0"/>
          <a:ext cx="0" cy="0"/>
          <a:chOff x="0" y="0"/>
          <a:chExt cx="0" cy="0"/>
        </a:xfrm>
      </p:grpSpPr>
      <p:sp>
        <p:nvSpPr>
          <p:cNvPr id="3240" name="Google Shape;3240;g64375de63f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1" name="Google Shape;3241;g64375de63f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g64375de63f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1" name="Google Shape;3251;g64375de63f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624634abee_1_1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8" name="Google Shape;3258;g624634abee_1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2"/>
        <p:cNvGrpSpPr/>
        <p:nvPr/>
      </p:nvGrpSpPr>
      <p:grpSpPr>
        <a:xfrm>
          <a:off x="0" y="0"/>
          <a:ext cx="0" cy="0"/>
          <a:chOff x="0" y="0"/>
          <a:chExt cx="0" cy="0"/>
        </a:xfrm>
      </p:grpSpPr>
      <p:sp>
        <p:nvSpPr>
          <p:cNvPr id="3263" name="Google Shape;3263;g64375de63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4" name="Google Shape;3264;g64375de63f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8"/>
        <p:cNvGrpSpPr/>
        <p:nvPr/>
      </p:nvGrpSpPr>
      <p:grpSpPr>
        <a:xfrm>
          <a:off x="0" y="0"/>
          <a:ext cx="0" cy="0"/>
          <a:chOff x="0" y="0"/>
          <a:chExt cx="0" cy="0"/>
        </a:xfrm>
      </p:grpSpPr>
      <p:sp>
        <p:nvSpPr>
          <p:cNvPr id="3269" name="Google Shape;3269;g64375de63f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0" name="Google Shape;3270;g64375de63f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Clayton Shonkwiler</a:t>
            </a:r>
            <a:endParaRPr sz="1000" i="1">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g64375de63f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9" name="Google Shape;3279;g64375de63f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7"/>
        <p:cNvGrpSpPr/>
        <p:nvPr/>
      </p:nvGrpSpPr>
      <p:grpSpPr>
        <a:xfrm>
          <a:off x="0" y="0"/>
          <a:ext cx="0" cy="0"/>
          <a:chOff x="0" y="0"/>
          <a:chExt cx="0" cy="0"/>
        </a:xfrm>
      </p:grpSpPr>
      <p:sp>
        <p:nvSpPr>
          <p:cNvPr id="3088" name="Google Shape;3088;g64375de63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9" name="Google Shape;3089;g64375de63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62e88e7e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1" name="Google Shape;3291;g962e88e7e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5"/>
        <p:cNvGrpSpPr/>
        <p:nvPr/>
      </p:nvGrpSpPr>
      <p:grpSpPr>
        <a:xfrm>
          <a:off x="0" y="0"/>
          <a:ext cx="0" cy="0"/>
          <a:chOff x="0" y="0"/>
          <a:chExt cx="0" cy="0"/>
        </a:xfrm>
      </p:grpSpPr>
      <p:sp>
        <p:nvSpPr>
          <p:cNvPr id="3296" name="Google Shape;3296;g64375de63f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7" name="Google Shape;3297;g64375de63f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1"/>
        <p:cNvGrpSpPr/>
        <p:nvPr/>
      </p:nvGrpSpPr>
      <p:grpSpPr>
        <a:xfrm>
          <a:off x="0" y="0"/>
          <a:ext cx="0" cy="0"/>
          <a:chOff x="0" y="0"/>
          <a:chExt cx="0" cy="0"/>
        </a:xfrm>
      </p:grpSpPr>
      <p:sp>
        <p:nvSpPr>
          <p:cNvPr id="3302" name="Google Shape;3302;g65cd7f04b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3" name="Google Shape;3303;g65cd7f04b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g706072809f_3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9" name="Google Shape;3309;g706072809f_3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4"/>
        <p:cNvGrpSpPr/>
        <p:nvPr/>
      </p:nvGrpSpPr>
      <p:grpSpPr>
        <a:xfrm>
          <a:off x="0" y="0"/>
          <a:ext cx="0" cy="0"/>
          <a:chOff x="0" y="0"/>
          <a:chExt cx="0" cy="0"/>
        </a:xfrm>
      </p:grpSpPr>
      <p:sp>
        <p:nvSpPr>
          <p:cNvPr id="3315" name="Google Shape;3315;g706072809f_3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6" name="Google Shape;3316;g706072809f_3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9"/>
        <p:cNvGrpSpPr/>
        <p:nvPr/>
      </p:nvGrpSpPr>
      <p:grpSpPr>
        <a:xfrm>
          <a:off x="0" y="0"/>
          <a:ext cx="0" cy="0"/>
          <a:chOff x="0" y="0"/>
          <a:chExt cx="0" cy="0"/>
        </a:xfrm>
      </p:grpSpPr>
      <p:sp>
        <p:nvSpPr>
          <p:cNvPr id="3320" name="Google Shape;3320;g64375de63f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1" name="Google Shape;3321;g64375de63f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5"/>
        <p:cNvGrpSpPr/>
        <p:nvPr/>
      </p:nvGrpSpPr>
      <p:grpSpPr>
        <a:xfrm>
          <a:off x="0" y="0"/>
          <a:ext cx="0" cy="0"/>
          <a:chOff x="0" y="0"/>
          <a:chExt cx="0" cy="0"/>
        </a:xfrm>
      </p:grpSpPr>
      <p:sp>
        <p:nvSpPr>
          <p:cNvPr id="3326" name="Google Shape;3326;g6442eb9ec6_0_3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7" name="Google Shape;3327;g6442eb9ec6_0_3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shutterstock_165231020</a:t>
            </a:r>
            <a:endParaRPr sz="1000" i="1">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64375de63f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64375de63f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64375de63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64375de63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6"/>
        <p:cNvGrpSpPr/>
        <p:nvPr/>
      </p:nvGrpSpPr>
      <p:grpSpPr>
        <a:xfrm>
          <a:off x="0" y="0"/>
          <a:ext cx="0" cy="0"/>
          <a:chOff x="0" y="0"/>
          <a:chExt cx="0" cy="0"/>
        </a:xfrm>
      </p:grpSpPr>
      <p:sp>
        <p:nvSpPr>
          <p:cNvPr id="3357" name="Google Shape;3357;g64375de63f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8" name="Google Shape;3358;g64375de63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5"/>
        <p:cNvGrpSpPr/>
        <p:nvPr/>
      </p:nvGrpSpPr>
      <p:grpSpPr>
        <a:xfrm>
          <a:off x="0" y="0"/>
          <a:ext cx="0" cy="0"/>
          <a:chOff x="0" y="0"/>
          <a:chExt cx="0" cy="0"/>
        </a:xfrm>
      </p:grpSpPr>
      <p:sp>
        <p:nvSpPr>
          <p:cNvPr id="3096" name="Google Shape;3096;g64375de63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7" name="Google Shape;3097;g64375de63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5"/>
        <p:cNvGrpSpPr/>
        <p:nvPr/>
      </p:nvGrpSpPr>
      <p:grpSpPr>
        <a:xfrm>
          <a:off x="0" y="0"/>
          <a:ext cx="0" cy="0"/>
          <a:chOff x="0" y="0"/>
          <a:chExt cx="0" cy="0"/>
        </a:xfrm>
      </p:grpSpPr>
      <p:sp>
        <p:nvSpPr>
          <p:cNvPr id="3366" name="Google Shape;3366;g6442eb9e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7" name="Google Shape;3367;g6442eb9e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4"/>
        <p:cNvGrpSpPr/>
        <p:nvPr/>
      </p:nvGrpSpPr>
      <p:grpSpPr>
        <a:xfrm>
          <a:off x="0" y="0"/>
          <a:ext cx="0" cy="0"/>
          <a:chOff x="0" y="0"/>
          <a:chExt cx="0" cy="0"/>
        </a:xfrm>
      </p:grpSpPr>
      <p:sp>
        <p:nvSpPr>
          <p:cNvPr id="3375" name="Google Shape;3375;g6442eb9ec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6" name="Google Shape;3376;g6442eb9ec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3"/>
        <p:cNvGrpSpPr/>
        <p:nvPr/>
      </p:nvGrpSpPr>
      <p:grpSpPr>
        <a:xfrm>
          <a:off x="0" y="0"/>
          <a:ext cx="0" cy="0"/>
          <a:chOff x="0" y="0"/>
          <a:chExt cx="0" cy="0"/>
        </a:xfrm>
      </p:grpSpPr>
      <p:sp>
        <p:nvSpPr>
          <p:cNvPr id="3384" name="Google Shape;3384;g6442eb9ec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5" name="Google Shape;3385;g6442eb9ec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2"/>
        <p:cNvGrpSpPr/>
        <p:nvPr/>
      </p:nvGrpSpPr>
      <p:grpSpPr>
        <a:xfrm>
          <a:off x="0" y="0"/>
          <a:ext cx="0" cy="0"/>
          <a:chOff x="0" y="0"/>
          <a:chExt cx="0" cy="0"/>
        </a:xfrm>
      </p:grpSpPr>
      <p:sp>
        <p:nvSpPr>
          <p:cNvPr id="3393" name="Google Shape;3393;g6442eb9ec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4" name="Google Shape;3394;g6442eb9ec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0"/>
        <p:cNvGrpSpPr/>
        <p:nvPr/>
      </p:nvGrpSpPr>
      <p:grpSpPr>
        <a:xfrm>
          <a:off x="0" y="0"/>
          <a:ext cx="0" cy="0"/>
          <a:chOff x="0" y="0"/>
          <a:chExt cx="0" cy="0"/>
        </a:xfrm>
      </p:grpSpPr>
      <p:sp>
        <p:nvSpPr>
          <p:cNvPr id="3401" name="Google Shape;3401;g6442eb9ec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2" name="Google Shape;3402;g6442eb9ec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9"/>
        <p:cNvGrpSpPr/>
        <p:nvPr/>
      </p:nvGrpSpPr>
      <p:grpSpPr>
        <a:xfrm>
          <a:off x="0" y="0"/>
          <a:ext cx="0" cy="0"/>
          <a:chOff x="0" y="0"/>
          <a:chExt cx="0" cy="0"/>
        </a:xfrm>
      </p:grpSpPr>
      <p:sp>
        <p:nvSpPr>
          <p:cNvPr id="3410" name="Google Shape;3410;g6442eb9ec6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1" name="Google Shape;3411;g6442eb9ec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5"/>
        <p:cNvGrpSpPr/>
        <p:nvPr/>
      </p:nvGrpSpPr>
      <p:grpSpPr>
        <a:xfrm>
          <a:off x="0" y="0"/>
          <a:ext cx="0" cy="0"/>
          <a:chOff x="0" y="0"/>
          <a:chExt cx="0" cy="0"/>
        </a:xfrm>
      </p:grpSpPr>
      <p:sp>
        <p:nvSpPr>
          <p:cNvPr id="3416" name="Google Shape;3416;g6ad532f6e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7" name="Google Shape;3417;g6ad532f6e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2"/>
        <p:cNvGrpSpPr/>
        <p:nvPr/>
      </p:nvGrpSpPr>
      <p:grpSpPr>
        <a:xfrm>
          <a:off x="0" y="0"/>
          <a:ext cx="0" cy="0"/>
          <a:chOff x="0" y="0"/>
          <a:chExt cx="0" cy="0"/>
        </a:xfrm>
      </p:grpSpPr>
      <p:sp>
        <p:nvSpPr>
          <p:cNvPr id="3423" name="Google Shape;3423;g6442eb9ec6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4" name="Google Shape;3424;g6442eb9ec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p:cNvGrpSpPr/>
        <p:nvPr/>
      </p:nvGrpSpPr>
      <p:grpSpPr>
        <a:xfrm>
          <a:off x="0" y="0"/>
          <a:ext cx="0" cy="0"/>
          <a:chOff x="0" y="0"/>
          <a:chExt cx="0" cy="0"/>
        </a:xfrm>
      </p:grpSpPr>
      <p:sp>
        <p:nvSpPr>
          <p:cNvPr id="3429" name="Google Shape;3429;g6442eb9ec6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6442eb9ec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2"/>
        <p:cNvGrpSpPr/>
        <p:nvPr/>
      </p:nvGrpSpPr>
      <p:grpSpPr>
        <a:xfrm>
          <a:off x="0" y="0"/>
          <a:ext cx="0" cy="0"/>
          <a:chOff x="0" y="0"/>
          <a:chExt cx="0" cy="0"/>
        </a:xfrm>
      </p:grpSpPr>
      <p:sp>
        <p:nvSpPr>
          <p:cNvPr id="3433" name="Google Shape;3433;g707bbb6ce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4" name="Google Shape;3434;g707bbb6ce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g64375de63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5" name="Google Shape;3105;g64375de63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9"/>
        <p:cNvGrpSpPr/>
        <p:nvPr/>
      </p:nvGrpSpPr>
      <p:grpSpPr>
        <a:xfrm>
          <a:off x="0" y="0"/>
          <a:ext cx="0" cy="0"/>
          <a:chOff x="0" y="0"/>
          <a:chExt cx="0" cy="0"/>
        </a:xfrm>
      </p:grpSpPr>
      <p:sp>
        <p:nvSpPr>
          <p:cNvPr id="3440" name="Google Shape;3440;g6442eb9ec6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1" name="Google Shape;3441;g6442eb9ec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5"/>
        <p:cNvGrpSpPr/>
        <p:nvPr/>
      </p:nvGrpSpPr>
      <p:grpSpPr>
        <a:xfrm>
          <a:off x="0" y="0"/>
          <a:ext cx="0" cy="0"/>
          <a:chOff x="0" y="0"/>
          <a:chExt cx="0" cy="0"/>
        </a:xfrm>
      </p:grpSpPr>
      <p:sp>
        <p:nvSpPr>
          <p:cNvPr id="3446" name="Google Shape;3446;g6442eb9ec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7" name="Google Shape;3447;g6442eb9ec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Thinkmojo</a:t>
            </a:r>
            <a:endParaRPr sz="1000" i="1">
              <a:latin typeface="Roboto"/>
              <a:ea typeface="Roboto"/>
              <a:cs typeface="Roboto"/>
              <a:sym typeface="Robo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7"/>
        <p:cNvGrpSpPr/>
        <p:nvPr/>
      </p:nvGrpSpPr>
      <p:grpSpPr>
        <a:xfrm>
          <a:off x="0" y="0"/>
          <a:ext cx="0" cy="0"/>
          <a:chOff x="0" y="0"/>
          <a:chExt cx="0" cy="0"/>
        </a:xfrm>
      </p:grpSpPr>
      <p:sp>
        <p:nvSpPr>
          <p:cNvPr id="3458" name="Google Shape;3458;g6442eb9ec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9" name="Google Shape;3459;g6442eb9ec6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3"/>
        <p:cNvGrpSpPr/>
        <p:nvPr/>
      </p:nvGrpSpPr>
      <p:grpSpPr>
        <a:xfrm>
          <a:off x="0" y="0"/>
          <a:ext cx="0" cy="0"/>
          <a:chOff x="0" y="0"/>
          <a:chExt cx="0" cy="0"/>
        </a:xfrm>
      </p:grpSpPr>
      <p:sp>
        <p:nvSpPr>
          <p:cNvPr id="3474" name="Google Shape;3474;g6442eb9ec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5" name="Google Shape;3475;g6442eb9ec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5"/>
        <p:cNvGrpSpPr/>
        <p:nvPr/>
      </p:nvGrpSpPr>
      <p:grpSpPr>
        <a:xfrm>
          <a:off x="0" y="0"/>
          <a:ext cx="0" cy="0"/>
          <a:chOff x="0" y="0"/>
          <a:chExt cx="0" cy="0"/>
        </a:xfrm>
      </p:grpSpPr>
      <p:sp>
        <p:nvSpPr>
          <p:cNvPr id="3496" name="Google Shape;3496;g6442eb9ec6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7" name="Google Shape;3497;g6442eb9ec6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4"/>
        <p:cNvGrpSpPr/>
        <p:nvPr/>
      </p:nvGrpSpPr>
      <p:grpSpPr>
        <a:xfrm>
          <a:off x="0" y="0"/>
          <a:ext cx="0" cy="0"/>
          <a:chOff x="0" y="0"/>
          <a:chExt cx="0" cy="0"/>
        </a:xfrm>
      </p:grpSpPr>
      <p:sp>
        <p:nvSpPr>
          <p:cNvPr id="3505" name="Google Shape;3505;g6442eb9ec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6" name="Google Shape;3506;g6442eb9ec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3"/>
        <p:cNvGrpSpPr/>
        <p:nvPr/>
      </p:nvGrpSpPr>
      <p:grpSpPr>
        <a:xfrm>
          <a:off x="0" y="0"/>
          <a:ext cx="0" cy="0"/>
          <a:chOff x="0" y="0"/>
          <a:chExt cx="0" cy="0"/>
        </a:xfrm>
      </p:grpSpPr>
      <p:sp>
        <p:nvSpPr>
          <p:cNvPr id="3514" name="Google Shape;3514;g6442eb9ec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5" name="Google Shape;3515;g6442eb9ec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6442eb9ec6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6442eb9ec6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1"/>
        <p:cNvGrpSpPr/>
        <p:nvPr/>
      </p:nvGrpSpPr>
      <p:grpSpPr>
        <a:xfrm>
          <a:off x="0" y="0"/>
          <a:ext cx="0" cy="0"/>
          <a:chOff x="0" y="0"/>
          <a:chExt cx="0" cy="0"/>
        </a:xfrm>
      </p:grpSpPr>
      <p:sp>
        <p:nvSpPr>
          <p:cNvPr id="3532" name="Google Shape;3532;g6442eb9ec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3" name="Google Shape;3533;g6442eb9ec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0"/>
        <p:cNvGrpSpPr/>
        <p:nvPr/>
      </p:nvGrpSpPr>
      <p:grpSpPr>
        <a:xfrm>
          <a:off x="0" y="0"/>
          <a:ext cx="0" cy="0"/>
          <a:chOff x="0" y="0"/>
          <a:chExt cx="0" cy="0"/>
        </a:xfrm>
      </p:grpSpPr>
      <p:sp>
        <p:nvSpPr>
          <p:cNvPr id="3541" name="Google Shape;3541;g6442eb9ec6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2" name="Google Shape;3542;g6442eb9ec6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64375de63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64375de63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9"/>
        <p:cNvGrpSpPr/>
        <p:nvPr/>
      </p:nvGrpSpPr>
      <p:grpSpPr>
        <a:xfrm>
          <a:off x="0" y="0"/>
          <a:ext cx="0" cy="0"/>
          <a:chOff x="0" y="0"/>
          <a:chExt cx="0" cy="0"/>
        </a:xfrm>
      </p:grpSpPr>
      <p:sp>
        <p:nvSpPr>
          <p:cNvPr id="3550" name="Google Shape;3550;g6ad532f6e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1" name="Google Shape;3551;g6ad532f6e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6442eb9ec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6442eb9ec6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4"/>
        <p:cNvGrpSpPr/>
        <p:nvPr/>
      </p:nvGrpSpPr>
      <p:grpSpPr>
        <a:xfrm>
          <a:off x="0" y="0"/>
          <a:ext cx="0" cy="0"/>
          <a:chOff x="0" y="0"/>
          <a:chExt cx="0" cy="0"/>
        </a:xfrm>
      </p:grpSpPr>
      <p:sp>
        <p:nvSpPr>
          <p:cNvPr id="3565" name="Google Shape;3565;g6ad532f6e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6" name="Google Shape;3566;g6ad532f6e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2"/>
        <p:cNvGrpSpPr/>
        <p:nvPr/>
      </p:nvGrpSpPr>
      <p:grpSpPr>
        <a:xfrm>
          <a:off x="0" y="0"/>
          <a:ext cx="0" cy="0"/>
          <a:chOff x="0" y="0"/>
          <a:chExt cx="0" cy="0"/>
        </a:xfrm>
      </p:grpSpPr>
      <p:sp>
        <p:nvSpPr>
          <p:cNvPr id="3573" name="Google Shape;3573;g6ad532f6e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4" name="Google Shape;3574;g6ad532f6e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9"/>
        <p:cNvGrpSpPr/>
        <p:nvPr/>
      </p:nvGrpSpPr>
      <p:grpSpPr>
        <a:xfrm>
          <a:off x="0" y="0"/>
          <a:ext cx="0" cy="0"/>
          <a:chOff x="0" y="0"/>
          <a:chExt cx="0" cy="0"/>
        </a:xfrm>
      </p:grpSpPr>
      <p:sp>
        <p:nvSpPr>
          <p:cNvPr id="3580" name="Google Shape;3580;g6442eb9ec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1" name="Google Shape;3581;g6442eb9ec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g6442eb9ec6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6" name="Google Shape;3586;g6442eb9ec6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0"/>
        <p:cNvGrpSpPr/>
        <p:nvPr/>
      </p:nvGrpSpPr>
      <p:grpSpPr>
        <a:xfrm>
          <a:off x="0" y="0"/>
          <a:ext cx="0" cy="0"/>
          <a:chOff x="0" y="0"/>
          <a:chExt cx="0" cy="0"/>
        </a:xfrm>
      </p:grpSpPr>
      <p:sp>
        <p:nvSpPr>
          <p:cNvPr id="3591" name="Google Shape;3591;g6442eb9ec6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2" name="Google Shape;3592;g6442eb9ec6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6"/>
        <p:cNvGrpSpPr/>
        <p:nvPr/>
      </p:nvGrpSpPr>
      <p:grpSpPr>
        <a:xfrm>
          <a:off x="0" y="0"/>
          <a:ext cx="0" cy="0"/>
          <a:chOff x="0" y="0"/>
          <a:chExt cx="0" cy="0"/>
        </a:xfrm>
      </p:grpSpPr>
      <p:sp>
        <p:nvSpPr>
          <p:cNvPr id="3607" name="Google Shape;3607;g6442eb9ec6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8" name="Google Shape;3608;g6442eb9ec6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shutterstock_1506802652</a:t>
            </a:r>
            <a:endParaRPr sz="1000" i="1">
              <a:latin typeface="Roboto"/>
              <a:ea typeface="Roboto"/>
              <a:cs typeface="Roboto"/>
              <a:sym typeface="Roboto"/>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7"/>
        <p:cNvGrpSpPr/>
        <p:nvPr/>
      </p:nvGrpSpPr>
      <p:grpSpPr>
        <a:xfrm>
          <a:off x="0" y="0"/>
          <a:ext cx="0" cy="0"/>
          <a:chOff x="0" y="0"/>
          <a:chExt cx="0" cy="0"/>
        </a:xfrm>
      </p:grpSpPr>
      <p:sp>
        <p:nvSpPr>
          <p:cNvPr id="3618" name="Google Shape;3618;g6442eb9ec6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9" name="Google Shape;3619;g6442eb9ec6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6"/>
        <p:cNvGrpSpPr/>
        <p:nvPr/>
      </p:nvGrpSpPr>
      <p:grpSpPr>
        <a:xfrm>
          <a:off x="0" y="0"/>
          <a:ext cx="0" cy="0"/>
          <a:chOff x="0" y="0"/>
          <a:chExt cx="0" cy="0"/>
        </a:xfrm>
      </p:grpSpPr>
      <p:sp>
        <p:nvSpPr>
          <p:cNvPr id="3637" name="Google Shape;3637;g6ad532f6e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6ad532f6e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64375de63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64375de63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6ad532f6ed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7" name="Google Shape;3647;g6ad532f6ed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1"/>
        <p:cNvGrpSpPr/>
        <p:nvPr/>
      </p:nvGrpSpPr>
      <p:grpSpPr>
        <a:xfrm>
          <a:off x="0" y="0"/>
          <a:ext cx="0" cy="0"/>
          <a:chOff x="0" y="0"/>
          <a:chExt cx="0" cy="0"/>
        </a:xfrm>
      </p:grpSpPr>
      <p:sp>
        <p:nvSpPr>
          <p:cNvPr id="3652" name="Google Shape;3652;g6442eb9ec6_0_1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3" name="Google Shape;3653;g6442eb9ec6_0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9"/>
        <p:cNvGrpSpPr/>
        <p:nvPr/>
      </p:nvGrpSpPr>
      <p:grpSpPr>
        <a:xfrm>
          <a:off x="0" y="0"/>
          <a:ext cx="0" cy="0"/>
          <a:chOff x="0" y="0"/>
          <a:chExt cx="0" cy="0"/>
        </a:xfrm>
      </p:grpSpPr>
      <p:sp>
        <p:nvSpPr>
          <p:cNvPr id="3660" name="Google Shape;3660;g6442eb9ec6_0_2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1" name="Google Shape;3661;g6442eb9ec6_0_2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6"/>
        <p:cNvGrpSpPr/>
        <p:nvPr/>
      </p:nvGrpSpPr>
      <p:grpSpPr>
        <a:xfrm>
          <a:off x="0" y="0"/>
          <a:ext cx="0" cy="0"/>
          <a:chOff x="0" y="0"/>
          <a:chExt cx="0" cy="0"/>
        </a:xfrm>
      </p:grpSpPr>
      <p:sp>
        <p:nvSpPr>
          <p:cNvPr id="3667" name="Google Shape;3667;g6442eb9ec6_0_2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8" name="Google Shape;3668;g6442eb9ec6_0_2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1"/>
        <p:cNvGrpSpPr/>
        <p:nvPr/>
      </p:nvGrpSpPr>
      <p:grpSpPr>
        <a:xfrm>
          <a:off x="0" y="0"/>
          <a:ext cx="0" cy="0"/>
          <a:chOff x="0" y="0"/>
          <a:chExt cx="0" cy="0"/>
        </a:xfrm>
      </p:grpSpPr>
      <p:sp>
        <p:nvSpPr>
          <p:cNvPr id="3672" name="Google Shape;3672;g6442eb9ec6_0_2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3" name="Google Shape;3673;g6442eb9ec6_0_2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p:cNvGrpSpPr/>
        <p:nvPr/>
      </p:nvGrpSpPr>
      <p:grpSpPr>
        <a:xfrm>
          <a:off x="0" y="0"/>
          <a:ext cx="0" cy="0"/>
          <a:chOff x="0" y="0"/>
          <a:chExt cx="0" cy="0"/>
        </a:xfrm>
      </p:grpSpPr>
      <p:sp>
        <p:nvSpPr>
          <p:cNvPr id="3679" name="Google Shape;3679;g6442eb9ec6_0_3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0" name="Google Shape;3680;g6442eb9ec6_0_3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5"/>
        <p:cNvGrpSpPr/>
        <p:nvPr/>
      </p:nvGrpSpPr>
      <p:grpSpPr>
        <a:xfrm>
          <a:off x="0" y="0"/>
          <a:ext cx="0" cy="0"/>
          <a:chOff x="0" y="0"/>
          <a:chExt cx="0" cy="0"/>
        </a:xfrm>
      </p:grpSpPr>
      <p:sp>
        <p:nvSpPr>
          <p:cNvPr id="3686" name="Google Shape;3686;g6442eb9ec6_0_3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7" name="Google Shape;3687;g6442eb9ec6_0_3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2"/>
        <p:cNvGrpSpPr/>
        <p:nvPr/>
      </p:nvGrpSpPr>
      <p:grpSpPr>
        <a:xfrm>
          <a:off x="0" y="0"/>
          <a:ext cx="0" cy="0"/>
          <a:chOff x="0" y="0"/>
          <a:chExt cx="0" cy="0"/>
        </a:xfrm>
      </p:grpSpPr>
      <p:sp>
        <p:nvSpPr>
          <p:cNvPr id="3693" name="Google Shape;3693;g6442eb9ec6_0_3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4" name="Google Shape;3694;g6442eb9ec6_0_3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7"/>
        <p:cNvGrpSpPr/>
        <p:nvPr/>
      </p:nvGrpSpPr>
      <p:grpSpPr>
        <a:xfrm>
          <a:off x="0" y="0"/>
          <a:ext cx="0" cy="0"/>
          <a:chOff x="0" y="0"/>
          <a:chExt cx="0" cy="0"/>
        </a:xfrm>
      </p:grpSpPr>
      <p:sp>
        <p:nvSpPr>
          <p:cNvPr id="3128" name="Google Shape;3128;g64375de63f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9" name="Google Shape;3129;g64375de63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8"/>
        <p:cNvGrpSpPr/>
        <p:nvPr/>
      </p:nvGrpSpPr>
      <p:grpSpPr>
        <a:xfrm>
          <a:off x="0" y="0"/>
          <a:ext cx="0" cy="0"/>
          <a:chOff x="0" y="0"/>
          <a:chExt cx="0" cy="0"/>
        </a:xfrm>
      </p:grpSpPr>
      <p:pic>
        <p:nvPicPr>
          <p:cNvPr id="2019" name="Google Shape;2019;p10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0" name="Google Shape;2020;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21" name="Google Shape;2021;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2" name="Google Shape;2022;p102"/>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23" name="Google Shape;2023;p10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24"/>
        <p:cNvGrpSpPr/>
        <p:nvPr/>
      </p:nvGrpSpPr>
      <p:grpSpPr>
        <a:xfrm>
          <a:off x="0" y="0"/>
          <a:ext cx="0" cy="0"/>
          <a:chOff x="0" y="0"/>
          <a:chExt cx="0" cy="0"/>
        </a:xfrm>
      </p:grpSpPr>
      <p:sp>
        <p:nvSpPr>
          <p:cNvPr id="2025" name="Google Shape;2025;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rotWithShape="1">
          <a:blip r:embed="rId2">
            <a:alphaModFix/>
          </a:blip>
          <a:srcRect/>
          <a:stretch/>
        </p:blipFill>
        <p:spPr>
          <a:xfrm>
            <a:off x="0" y="0"/>
            <a:ext cx="9143971" cy="51435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7"/>
        <p:cNvGrpSpPr/>
        <p:nvPr/>
      </p:nvGrpSpPr>
      <p:grpSpPr>
        <a:xfrm>
          <a:off x="0" y="0"/>
          <a:ext cx="0" cy="0"/>
          <a:chOff x="0" y="0"/>
          <a:chExt cx="0" cy="0"/>
        </a:xfrm>
      </p:grpSpPr>
      <p:sp>
        <p:nvSpPr>
          <p:cNvPr id="2028" name="Google Shape;2028;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9" name="Google Shape;2029;p104"/>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30" name="Google Shape;2030;p104"/>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31" name="Google Shape;2031;p104"/>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4"/>
        <p:cNvGrpSpPr/>
        <p:nvPr/>
      </p:nvGrpSpPr>
      <p:grpSpPr>
        <a:xfrm>
          <a:off x="0" y="0"/>
          <a:ext cx="0" cy="0"/>
          <a:chOff x="0" y="0"/>
          <a:chExt cx="0" cy="0"/>
        </a:xfrm>
      </p:grpSpPr>
      <p:pic>
        <p:nvPicPr>
          <p:cNvPr id="2035" name="Google Shape;2035;p10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6" name="Google Shape;2036;p10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0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038" name="Google Shape;2038;p10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39" name="Google Shape;2039;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0" name="Google Shape;2040;p10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1" name="Google Shape;2041;p10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2" name="Google Shape;2042;p10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3" name="Google Shape;2043;p106"/>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4"/>
        <p:cNvGrpSpPr/>
        <p:nvPr/>
      </p:nvGrpSpPr>
      <p:grpSpPr>
        <a:xfrm>
          <a:off x="0" y="0"/>
          <a:ext cx="0" cy="0"/>
          <a:chOff x="0" y="0"/>
          <a:chExt cx="0" cy="0"/>
        </a:xfrm>
      </p:grpSpPr>
      <p:pic>
        <p:nvPicPr>
          <p:cNvPr id="2045" name="Google Shape;2045;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6" name="Google Shape;2046;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8" name="Google Shape;2048;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9" name="Google Shape;2049;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0" name="Google Shape;2050;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1" name="Google Shape;2051;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2" name="Google Shape;2052;p10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3" name="Google Shape;2053;p10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4"/>
        <p:cNvGrpSpPr/>
        <p:nvPr/>
      </p:nvGrpSpPr>
      <p:grpSpPr>
        <a:xfrm>
          <a:off x="0" y="0"/>
          <a:ext cx="0" cy="0"/>
          <a:chOff x="0" y="0"/>
          <a:chExt cx="0" cy="0"/>
        </a:xfrm>
      </p:grpSpPr>
      <p:pic>
        <p:nvPicPr>
          <p:cNvPr id="2055" name="Google Shape;2055;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6" name="Google Shape;2056;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2058" name="Google Shape;2058;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9" name="Google Shape;2059;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0" name="Google Shape;2060;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1" name="Google Shape;2061;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62" name="Google Shape;2062;p10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3" name="Google Shape;2063;p10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4"/>
        <p:cNvGrpSpPr/>
        <p:nvPr/>
      </p:nvGrpSpPr>
      <p:grpSpPr>
        <a:xfrm>
          <a:off x="0" y="0"/>
          <a:ext cx="0" cy="0"/>
          <a:chOff x="0" y="0"/>
          <a:chExt cx="0" cy="0"/>
        </a:xfrm>
      </p:grpSpPr>
      <p:pic>
        <p:nvPicPr>
          <p:cNvPr id="2065" name="Google Shape;2065;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6" name="Google Shape;2066;p10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7" name="Google Shape;2067;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68" name="Google Shape;2068;p10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69" name="Google Shape;2069;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0" name="Google Shape;2070;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1" name="Google Shape;2071;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2" name="Google Shape;2072;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3" name="Google Shape;2073;p10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74"/>
        <p:cNvGrpSpPr/>
        <p:nvPr/>
      </p:nvGrpSpPr>
      <p:grpSpPr>
        <a:xfrm>
          <a:off x="0" y="0"/>
          <a:ext cx="0" cy="0"/>
          <a:chOff x="0" y="0"/>
          <a:chExt cx="0" cy="0"/>
        </a:xfrm>
      </p:grpSpPr>
      <p:pic>
        <p:nvPicPr>
          <p:cNvPr id="2075" name="Google Shape;2075;p1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6" name="Google Shape;2076;p11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77" name="Google Shape;2077;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078" name="Google Shape;2078;p11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79" name="Google Shape;2079;p1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080"/>
        <p:cNvGrpSpPr/>
        <p:nvPr/>
      </p:nvGrpSpPr>
      <p:grpSpPr>
        <a:xfrm>
          <a:off x="0" y="0"/>
          <a:ext cx="0" cy="0"/>
          <a:chOff x="0" y="0"/>
          <a:chExt cx="0" cy="0"/>
        </a:xfrm>
      </p:grpSpPr>
      <p:pic>
        <p:nvPicPr>
          <p:cNvPr id="2081" name="Google Shape;2081;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2" name="Google Shape;2082;p11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3" name="Google Shape;2083;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4" name="Google Shape;2084;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5"/>
        <p:cNvGrpSpPr/>
        <p:nvPr/>
      </p:nvGrpSpPr>
      <p:grpSpPr>
        <a:xfrm>
          <a:off x="0" y="0"/>
          <a:ext cx="0" cy="0"/>
          <a:chOff x="0" y="0"/>
          <a:chExt cx="0" cy="0"/>
        </a:xfrm>
      </p:grpSpPr>
      <p:sp>
        <p:nvSpPr>
          <p:cNvPr id="2086" name="Google Shape;2086;p1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7" name="Google Shape;2087;p1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88" name="Google Shape;2088;p1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9" name="Google Shape;2089;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90" name="Google Shape;2090;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1" name="Google Shape;2091;p1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2" name="Google Shape;2092;p112"/>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093"/>
        <p:cNvGrpSpPr/>
        <p:nvPr/>
      </p:nvGrpSpPr>
      <p:grpSpPr>
        <a:xfrm>
          <a:off x="0" y="0"/>
          <a:ext cx="0" cy="0"/>
          <a:chOff x="0" y="0"/>
          <a:chExt cx="0" cy="0"/>
        </a:xfrm>
      </p:grpSpPr>
      <p:pic>
        <p:nvPicPr>
          <p:cNvPr id="2094" name="Google Shape;2094;p11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095" name="Google Shape;2095;p11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6" name="Google Shape;2096;p11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97" name="Google Shape;2097;p11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8" name="Google Shape;2098;p11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9" name="Google Shape;2099;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00" name="Google Shape;2100;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01" name="Google Shape;2101;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2" name="Google Shape;2102;p1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03"/>
        <p:cNvGrpSpPr/>
        <p:nvPr/>
      </p:nvGrpSpPr>
      <p:grpSpPr>
        <a:xfrm>
          <a:off x="0" y="0"/>
          <a:ext cx="0" cy="0"/>
          <a:chOff x="0" y="0"/>
          <a:chExt cx="0" cy="0"/>
        </a:xfrm>
      </p:grpSpPr>
      <p:pic>
        <p:nvPicPr>
          <p:cNvPr id="2104" name="Google Shape;2104;p1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5" name="Google Shape;2105;p11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6" name="Google Shape;2106;p11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07" name="Google Shape;2107;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08" name="Google Shape;2108;p1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09"/>
        <p:cNvGrpSpPr/>
        <p:nvPr/>
      </p:nvGrpSpPr>
      <p:grpSpPr>
        <a:xfrm>
          <a:off x="0" y="0"/>
          <a:ext cx="0" cy="0"/>
          <a:chOff x="0" y="0"/>
          <a:chExt cx="0" cy="0"/>
        </a:xfrm>
      </p:grpSpPr>
      <p:pic>
        <p:nvPicPr>
          <p:cNvPr id="2110" name="Google Shape;2110;p11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1" name="Google Shape;2111;p11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4" name="Google Shape;2114;p11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5" name="Google Shape;2115;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16" name="Google Shape;2116;p11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17" name="Google Shape;2117;p11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18"/>
        <p:cNvGrpSpPr/>
        <p:nvPr/>
      </p:nvGrpSpPr>
      <p:grpSpPr>
        <a:xfrm>
          <a:off x="0" y="0"/>
          <a:ext cx="0" cy="0"/>
          <a:chOff x="0" y="0"/>
          <a:chExt cx="0" cy="0"/>
        </a:xfrm>
      </p:grpSpPr>
      <p:pic>
        <p:nvPicPr>
          <p:cNvPr id="2119" name="Google Shape;2119;p1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20" name="Google Shape;2120;p1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1" name="Google Shape;2121;p1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2" name="Google Shape;2122;p1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3" name="Google Shape;2123;p1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4" name="Google Shape;2124;p11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5" name="Google Shape;2125;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26" name="Google Shape;2126;p1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27" name="Google Shape;2127;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8" name="Google Shape;2128;p1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29"/>
        <p:cNvGrpSpPr/>
        <p:nvPr/>
      </p:nvGrpSpPr>
      <p:grpSpPr>
        <a:xfrm>
          <a:off x="0" y="0"/>
          <a:ext cx="0" cy="0"/>
          <a:chOff x="0" y="0"/>
          <a:chExt cx="0" cy="0"/>
        </a:xfrm>
      </p:grpSpPr>
      <p:pic>
        <p:nvPicPr>
          <p:cNvPr id="2130" name="Google Shape;2130;p11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31" name="Google Shape;2131;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32" name="Google Shape;2132;p1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33" name="Google Shape;2133;p1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4" name="Google Shape;2134;p1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5" name="Google Shape;2135;p11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36" name="Google Shape;2136;p1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7" name="Google Shape;2137;p1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8" name="Google Shape;2138;p1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39"/>
        <p:cNvGrpSpPr/>
        <p:nvPr/>
      </p:nvGrpSpPr>
      <p:grpSpPr>
        <a:xfrm>
          <a:off x="0" y="0"/>
          <a:ext cx="0" cy="0"/>
          <a:chOff x="0" y="0"/>
          <a:chExt cx="0" cy="0"/>
        </a:xfrm>
      </p:grpSpPr>
      <p:pic>
        <p:nvPicPr>
          <p:cNvPr id="2140" name="Google Shape;2140;p1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41" name="Google Shape;2141;p1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2" name="Google Shape;2142;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3" name="Google Shape;2143;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4" name="Google Shape;2144;p11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5" name="Google Shape;2145;p11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6" name="Google Shape;2146;p1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47" name="Google Shape;2147;p1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48" name="Google Shape;2148;p118"/>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49"/>
        <p:cNvGrpSpPr/>
        <p:nvPr/>
      </p:nvGrpSpPr>
      <p:grpSpPr>
        <a:xfrm>
          <a:off x="0" y="0"/>
          <a:ext cx="0" cy="0"/>
          <a:chOff x="0" y="0"/>
          <a:chExt cx="0" cy="0"/>
        </a:xfrm>
      </p:grpSpPr>
      <p:sp>
        <p:nvSpPr>
          <p:cNvPr id="2150" name="Google Shape;2150;p11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1" name="Google Shape;215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52" name="Google Shape;2152;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3" name="Google Shape;2153;p1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54" name="Google Shape;2154;p11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5" name="Google Shape;2155;p11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6" name="Google Shape;2156;p1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7" name="Google Shape;2157;p1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8" name="Google Shape;2158;p119"/>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59"/>
        <p:cNvGrpSpPr/>
        <p:nvPr/>
      </p:nvGrpSpPr>
      <p:grpSpPr>
        <a:xfrm>
          <a:off x="0" y="0"/>
          <a:ext cx="0" cy="0"/>
          <a:chOff x="0" y="0"/>
          <a:chExt cx="0" cy="0"/>
        </a:xfrm>
      </p:grpSpPr>
      <p:pic>
        <p:nvPicPr>
          <p:cNvPr id="2160" name="Google Shape;2160;p1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61" name="Google Shape;2161;p12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2" name="Google Shape;2162;p12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63" name="Google Shape;2163;p1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4" name="Google Shape;2164;p12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5" name="Google Shape;2165;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66" name="Google Shape;2166;p12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7" name="Google Shape;2167;p12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68" name="Google Shape;2168;p1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9" name="Google Shape;2169;p12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170"/>
        <p:cNvGrpSpPr/>
        <p:nvPr/>
      </p:nvGrpSpPr>
      <p:grpSpPr>
        <a:xfrm>
          <a:off x="0" y="0"/>
          <a:ext cx="0" cy="0"/>
          <a:chOff x="0" y="0"/>
          <a:chExt cx="0" cy="0"/>
        </a:xfrm>
      </p:grpSpPr>
      <p:sp>
        <p:nvSpPr>
          <p:cNvPr id="2171" name="Google Shape;2171;p12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72" name="Google Shape;2172;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3" name="Google Shape;2173;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74" name="Google Shape;2174;p12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75" name="Google Shape;2175;p1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6" name="Google Shape;2176;p12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7" name="Google Shape;2177;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8" name="Google Shape;2178;p12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9" name="Google Shape;2179;p1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80"/>
        <p:cNvGrpSpPr/>
        <p:nvPr/>
      </p:nvGrpSpPr>
      <p:grpSpPr>
        <a:xfrm>
          <a:off x="0" y="0"/>
          <a:ext cx="0" cy="0"/>
          <a:chOff x="0" y="0"/>
          <a:chExt cx="0" cy="0"/>
        </a:xfrm>
      </p:grpSpPr>
      <p:sp>
        <p:nvSpPr>
          <p:cNvPr id="2181" name="Google Shape;2181;p12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3" name="Google Shape;2183;p1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4" name="Google Shape;2184;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5" name="Google Shape;2185;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6" name="Google Shape;2186;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87" name="Google Shape;2187;p1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8" name="Google Shape;2188;p122"/>
          <p:cNvGrpSpPr/>
          <p:nvPr/>
        </p:nvGrpSpPr>
        <p:grpSpPr>
          <a:xfrm>
            <a:off x="457200" y="1378813"/>
            <a:ext cx="776889" cy="621300"/>
            <a:chOff x="457200" y="1378813"/>
            <a:chExt cx="776889" cy="621300"/>
          </a:xfrm>
        </p:grpSpPr>
        <p:sp>
          <p:nvSpPr>
            <p:cNvPr id="2189" name="Google Shape;2189;p12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0" name="Google Shape;2190;p12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122"/>
          <p:cNvGrpSpPr/>
          <p:nvPr/>
        </p:nvGrpSpPr>
        <p:grpSpPr>
          <a:xfrm>
            <a:off x="457200" y="2228725"/>
            <a:ext cx="776889" cy="621300"/>
            <a:chOff x="457200" y="1378813"/>
            <a:chExt cx="776889" cy="621300"/>
          </a:xfrm>
        </p:grpSpPr>
        <p:sp>
          <p:nvSpPr>
            <p:cNvPr id="2192" name="Google Shape;2192;p12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3" name="Google Shape;2193;p12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22"/>
          <p:cNvGrpSpPr/>
          <p:nvPr/>
        </p:nvGrpSpPr>
        <p:grpSpPr>
          <a:xfrm>
            <a:off x="457200" y="3073850"/>
            <a:ext cx="776889" cy="621300"/>
            <a:chOff x="457200" y="1378813"/>
            <a:chExt cx="776889" cy="621300"/>
          </a:xfrm>
        </p:grpSpPr>
        <p:sp>
          <p:nvSpPr>
            <p:cNvPr id="2195" name="Google Shape;2195;p12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6" name="Google Shape;2196;p12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122"/>
          <p:cNvGrpSpPr/>
          <p:nvPr/>
        </p:nvGrpSpPr>
        <p:grpSpPr>
          <a:xfrm>
            <a:off x="457200" y="3923750"/>
            <a:ext cx="776889" cy="621300"/>
            <a:chOff x="457200" y="1378813"/>
            <a:chExt cx="776889" cy="621300"/>
          </a:xfrm>
        </p:grpSpPr>
        <p:sp>
          <p:nvSpPr>
            <p:cNvPr id="2198" name="Google Shape;2198;p12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99" name="Google Shape;2199;p12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12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1" name="Google Shape;2201;p12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2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2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2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5" name="Google Shape;2205;p12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6" name="Google Shape;2206;p12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07"/>
        <p:cNvGrpSpPr/>
        <p:nvPr/>
      </p:nvGrpSpPr>
      <p:grpSpPr>
        <a:xfrm>
          <a:off x="0" y="0"/>
          <a:ext cx="0" cy="0"/>
          <a:chOff x="0" y="0"/>
          <a:chExt cx="0" cy="0"/>
        </a:xfrm>
      </p:grpSpPr>
      <p:sp>
        <p:nvSpPr>
          <p:cNvPr id="2208" name="Google Shape;2208;p12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0" name="Google Shape;2210;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1" name="Google Shape;2211;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12" name="Google Shape;2212;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3" name="Google Shape;2213;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4" name="Google Shape;2214;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5" name="Google Shape;2215;p123"/>
          <p:cNvGrpSpPr/>
          <p:nvPr/>
        </p:nvGrpSpPr>
        <p:grpSpPr>
          <a:xfrm>
            <a:off x="457200" y="1300225"/>
            <a:ext cx="776889" cy="621300"/>
            <a:chOff x="457200" y="1378813"/>
            <a:chExt cx="776889" cy="621300"/>
          </a:xfrm>
        </p:grpSpPr>
        <p:sp>
          <p:nvSpPr>
            <p:cNvPr id="2216" name="Google Shape;2216;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7" name="Google Shape;2217;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123"/>
          <p:cNvGrpSpPr/>
          <p:nvPr/>
        </p:nvGrpSpPr>
        <p:grpSpPr>
          <a:xfrm>
            <a:off x="457200" y="2000125"/>
            <a:ext cx="776889" cy="621300"/>
            <a:chOff x="457200" y="1378813"/>
            <a:chExt cx="776889" cy="621300"/>
          </a:xfrm>
        </p:grpSpPr>
        <p:sp>
          <p:nvSpPr>
            <p:cNvPr id="2219" name="Google Shape;2219;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0" name="Google Shape;2220;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23"/>
          <p:cNvGrpSpPr/>
          <p:nvPr/>
        </p:nvGrpSpPr>
        <p:grpSpPr>
          <a:xfrm>
            <a:off x="457200" y="2692850"/>
            <a:ext cx="776889" cy="621300"/>
            <a:chOff x="457200" y="1378813"/>
            <a:chExt cx="776889" cy="621300"/>
          </a:xfrm>
        </p:grpSpPr>
        <p:sp>
          <p:nvSpPr>
            <p:cNvPr id="2222" name="Google Shape;2222;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3" name="Google Shape;2223;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23"/>
          <p:cNvGrpSpPr/>
          <p:nvPr/>
        </p:nvGrpSpPr>
        <p:grpSpPr>
          <a:xfrm>
            <a:off x="457200" y="3390350"/>
            <a:ext cx="776889" cy="621300"/>
            <a:chOff x="457200" y="1378813"/>
            <a:chExt cx="776889" cy="621300"/>
          </a:xfrm>
        </p:grpSpPr>
        <p:sp>
          <p:nvSpPr>
            <p:cNvPr id="2225" name="Google Shape;2225;p12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6" name="Google Shape;2226;p12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2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8" name="Google Shape;2228;p12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2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2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2" name="Google Shape;2232;p12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3" name="Google Shape;2233;p12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34" name="Google Shape;2234;p123"/>
          <p:cNvGrpSpPr/>
          <p:nvPr/>
        </p:nvGrpSpPr>
        <p:grpSpPr>
          <a:xfrm>
            <a:off x="469500" y="4083075"/>
            <a:ext cx="776889" cy="621300"/>
            <a:chOff x="457200" y="1378813"/>
            <a:chExt cx="776889" cy="621300"/>
          </a:xfrm>
        </p:grpSpPr>
        <p:sp>
          <p:nvSpPr>
            <p:cNvPr id="2235" name="Google Shape;2235;p12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6" name="Google Shape;2236;p12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12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39"/>
        <p:cNvGrpSpPr/>
        <p:nvPr/>
      </p:nvGrpSpPr>
      <p:grpSpPr>
        <a:xfrm>
          <a:off x="0" y="0"/>
          <a:ext cx="0" cy="0"/>
          <a:chOff x="0" y="0"/>
          <a:chExt cx="0" cy="0"/>
        </a:xfrm>
      </p:grpSpPr>
      <p:sp>
        <p:nvSpPr>
          <p:cNvPr id="2240" name="Google Shape;2240;p12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2" name="Google Shape;2242;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3" name="Google Shape;2243;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44" name="Google Shape;2244;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5" name="Google Shape;2245;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6" name="Google Shape;2246;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47" name="Google Shape;2247;p124"/>
          <p:cNvGrpSpPr/>
          <p:nvPr/>
        </p:nvGrpSpPr>
        <p:grpSpPr>
          <a:xfrm>
            <a:off x="457200" y="1237825"/>
            <a:ext cx="776900" cy="486300"/>
            <a:chOff x="457200" y="1466425"/>
            <a:chExt cx="776900" cy="486300"/>
          </a:xfrm>
        </p:grpSpPr>
        <p:sp>
          <p:nvSpPr>
            <p:cNvPr id="2248" name="Google Shape;2248;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49" name="Google Shape;2249;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0" name="Google Shape;2250;p12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1" name="Google Shape;2251;p12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2" name="Google Shape;2252;p124"/>
          <p:cNvGrpSpPr/>
          <p:nvPr/>
        </p:nvGrpSpPr>
        <p:grpSpPr>
          <a:xfrm>
            <a:off x="457200" y="1828900"/>
            <a:ext cx="776900" cy="486300"/>
            <a:chOff x="457200" y="1466425"/>
            <a:chExt cx="776900" cy="486300"/>
          </a:xfrm>
        </p:grpSpPr>
        <p:sp>
          <p:nvSpPr>
            <p:cNvPr id="2253" name="Google Shape;2253;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4" name="Google Shape;2254;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12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6" name="Google Shape;2256;p124"/>
          <p:cNvGrpSpPr/>
          <p:nvPr/>
        </p:nvGrpSpPr>
        <p:grpSpPr>
          <a:xfrm>
            <a:off x="457200" y="2419975"/>
            <a:ext cx="776900" cy="486300"/>
            <a:chOff x="457200" y="1466425"/>
            <a:chExt cx="776900" cy="486300"/>
          </a:xfrm>
        </p:grpSpPr>
        <p:sp>
          <p:nvSpPr>
            <p:cNvPr id="2257" name="Google Shape;2257;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8" name="Google Shape;2258;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9" name="Google Shape;2259;p12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0" name="Google Shape;2260;p124"/>
          <p:cNvGrpSpPr/>
          <p:nvPr/>
        </p:nvGrpSpPr>
        <p:grpSpPr>
          <a:xfrm>
            <a:off x="457200" y="3011050"/>
            <a:ext cx="776900" cy="486300"/>
            <a:chOff x="457200" y="1466425"/>
            <a:chExt cx="776900" cy="486300"/>
          </a:xfrm>
        </p:grpSpPr>
        <p:sp>
          <p:nvSpPr>
            <p:cNvPr id="2261" name="Google Shape;2261;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2" name="Google Shape;2262;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3" name="Google Shape;2263;p12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4" name="Google Shape;2264;p124"/>
          <p:cNvGrpSpPr/>
          <p:nvPr/>
        </p:nvGrpSpPr>
        <p:grpSpPr>
          <a:xfrm>
            <a:off x="457200" y="3602137"/>
            <a:ext cx="776900" cy="486300"/>
            <a:chOff x="457200" y="1466425"/>
            <a:chExt cx="776900" cy="486300"/>
          </a:xfrm>
        </p:grpSpPr>
        <p:sp>
          <p:nvSpPr>
            <p:cNvPr id="2265" name="Google Shape;2265;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6" name="Google Shape;2266;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12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8" name="Google Shape;2268;p124"/>
          <p:cNvGrpSpPr/>
          <p:nvPr/>
        </p:nvGrpSpPr>
        <p:grpSpPr>
          <a:xfrm>
            <a:off x="457200" y="4193262"/>
            <a:ext cx="776900" cy="486300"/>
            <a:chOff x="457200" y="1466425"/>
            <a:chExt cx="776900" cy="486300"/>
          </a:xfrm>
        </p:grpSpPr>
        <p:sp>
          <p:nvSpPr>
            <p:cNvPr id="2269" name="Google Shape;2269;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0" name="Google Shape;2270;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1" name="Google Shape;2271;p12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2" name="Google Shape;2272;p12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3" name="Google Shape;2273;p12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4" name="Google Shape;2274;p12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5" name="Google Shape;2275;p12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276"/>
        <p:cNvGrpSpPr/>
        <p:nvPr/>
      </p:nvGrpSpPr>
      <p:grpSpPr>
        <a:xfrm>
          <a:off x="0" y="0"/>
          <a:ext cx="0" cy="0"/>
          <a:chOff x="0" y="0"/>
          <a:chExt cx="0" cy="0"/>
        </a:xfrm>
      </p:grpSpPr>
      <p:sp>
        <p:nvSpPr>
          <p:cNvPr id="2277" name="Google Shape;2277;p12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9" name="Google Shape;2279;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80" name="Google Shape;2280;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1" name="Google Shape;2281;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2" name="Google Shape;2282;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3" name="Google Shape;2283;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4" name="Google Shape;2284;p125"/>
          <p:cNvGrpSpPr/>
          <p:nvPr/>
        </p:nvGrpSpPr>
        <p:grpSpPr>
          <a:xfrm>
            <a:off x="457200" y="1237825"/>
            <a:ext cx="776900" cy="486300"/>
            <a:chOff x="457200" y="1466425"/>
            <a:chExt cx="776900" cy="486300"/>
          </a:xfrm>
        </p:grpSpPr>
        <p:sp>
          <p:nvSpPr>
            <p:cNvPr id="2285" name="Google Shape;2285;p12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6" name="Google Shape;2286;p12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7" name="Google Shape;2287;p12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8" name="Google Shape;2288;p12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9" name="Google Shape;2289;p125"/>
          <p:cNvGrpSpPr/>
          <p:nvPr/>
        </p:nvGrpSpPr>
        <p:grpSpPr>
          <a:xfrm>
            <a:off x="457200" y="1828900"/>
            <a:ext cx="776900" cy="486300"/>
            <a:chOff x="457200" y="1466425"/>
            <a:chExt cx="776900" cy="486300"/>
          </a:xfrm>
        </p:grpSpPr>
        <p:sp>
          <p:nvSpPr>
            <p:cNvPr id="2290" name="Google Shape;2290;p12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1" name="Google Shape;2291;p12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2" name="Google Shape;2292;p12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3" name="Google Shape;2293;p125"/>
          <p:cNvGrpSpPr/>
          <p:nvPr/>
        </p:nvGrpSpPr>
        <p:grpSpPr>
          <a:xfrm>
            <a:off x="457200" y="2419975"/>
            <a:ext cx="776900" cy="486300"/>
            <a:chOff x="457200" y="1466425"/>
            <a:chExt cx="776900" cy="486300"/>
          </a:xfrm>
        </p:grpSpPr>
        <p:sp>
          <p:nvSpPr>
            <p:cNvPr id="2294" name="Google Shape;2294;p12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5" name="Google Shape;2295;p12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6" name="Google Shape;2296;p12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7" name="Google Shape;2297;p125"/>
          <p:cNvGrpSpPr/>
          <p:nvPr/>
        </p:nvGrpSpPr>
        <p:grpSpPr>
          <a:xfrm>
            <a:off x="457200" y="3011050"/>
            <a:ext cx="776900" cy="486300"/>
            <a:chOff x="457200" y="1466425"/>
            <a:chExt cx="776900" cy="486300"/>
          </a:xfrm>
        </p:grpSpPr>
        <p:sp>
          <p:nvSpPr>
            <p:cNvPr id="2298" name="Google Shape;2298;p12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9" name="Google Shape;2299;p12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12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1" name="Google Shape;2301;p125"/>
          <p:cNvGrpSpPr/>
          <p:nvPr/>
        </p:nvGrpSpPr>
        <p:grpSpPr>
          <a:xfrm>
            <a:off x="457200" y="3602137"/>
            <a:ext cx="776900" cy="486300"/>
            <a:chOff x="457200" y="1466425"/>
            <a:chExt cx="776900" cy="486300"/>
          </a:xfrm>
        </p:grpSpPr>
        <p:sp>
          <p:nvSpPr>
            <p:cNvPr id="2302" name="Google Shape;2302;p12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3" name="Google Shape;2303;p12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4" name="Google Shape;2304;p12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5" name="Google Shape;2305;p125"/>
          <p:cNvGrpSpPr/>
          <p:nvPr/>
        </p:nvGrpSpPr>
        <p:grpSpPr>
          <a:xfrm>
            <a:off x="457200" y="4193262"/>
            <a:ext cx="776900" cy="486300"/>
            <a:chOff x="457200" y="1466425"/>
            <a:chExt cx="776900" cy="486300"/>
          </a:xfrm>
        </p:grpSpPr>
        <p:sp>
          <p:nvSpPr>
            <p:cNvPr id="2306" name="Google Shape;2306;p12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7" name="Google Shape;2307;p12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8" name="Google Shape;2308;p12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9" name="Google Shape;2309;p12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0" name="Google Shape;2310;p12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1" name="Google Shape;2311;p12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2" name="Google Shape;2312;p12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13"/>
        <p:cNvGrpSpPr/>
        <p:nvPr/>
      </p:nvGrpSpPr>
      <p:grpSpPr>
        <a:xfrm>
          <a:off x="0" y="0"/>
          <a:ext cx="0" cy="0"/>
          <a:chOff x="0" y="0"/>
          <a:chExt cx="0" cy="0"/>
        </a:xfrm>
      </p:grpSpPr>
      <p:sp>
        <p:nvSpPr>
          <p:cNvPr id="2314" name="Google Shape;2314;p12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6" name="Google Shape;2316;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17" name="Google Shape;2317;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18" name="Google Shape;2318;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19" name="Google Shape;2319;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0" name="Google Shape;2320;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1" name="Google Shape;2321;p126"/>
          <p:cNvGrpSpPr/>
          <p:nvPr/>
        </p:nvGrpSpPr>
        <p:grpSpPr>
          <a:xfrm>
            <a:off x="457222" y="1149803"/>
            <a:ext cx="713194" cy="446423"/>
            <a:chOff x="457200" y="1466425"/>
            <a:chExt cx="776900" cy="486300"/>
          </a:xfrm>
        </p:grpSpPr>
        <p:sp>
          <p:nvSpPr>
            <p:cNvPr id="2322" name="Google Shape;232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3" name="Google Shape;232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12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5" name="Google Shape;2325;p12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6" name="Google Shape;2326;p126"/>
          <p:cNvGrpSpPr/>
          <p:nvPr/>
        </p:nvGrpSpPr>
        <p:grpSpPr>
          <a:xfrm>
            <a:off x="457222" y="1672428"/>
            <a:ext cx="713194" cy="446423"/>
            <a:chOff x="457200" y="1466425"/>
            <a:chExt cx="776900" cy="486300"/>
          </a:xfrm>
        </p:grpSpPr>
        <p:sp>
          <p:nvSpPr>
            <p:cNvPr id="2327" name="Google Shape;232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28" name="Google Shape;232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12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0" name="Google Shape;2330;p12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126"/>
          <p:cNvGrpSpPr/>
          <p:nvPr/>
        </p:nvGrpSpPr>
        <p:grpSpPr>
          <a:xfrm>
            <a:off x="457197" y="2195578"/>
            <a:ext cx="713194" cy="446423"/>
            <a:chOff x="457200" y="1466425"/>
            <a:chExt cx="776900" cy="486300"/>
          </a:xfrm>
        </p:grpSpPr>
        <p:sp>
          <p:nvSpPr>
            <p:cNvPr id="2332" name="Google Shape;233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3" name="Google Shape;233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4" name="Google Shape;2334;p12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5" name="Google Shape;2335;p12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6" name="Google Shape;2336;p126"/>
          <p:cNvGrpSpPr/>
          <p:nvPr/>
        </p:nvGrpSpPr>
        <p:grpSpPr>
          <a:xfrm>
            <a:off x="457197" y="2718203"/>
            <a:ext cx="713194" cy="446423"/>
            <a:chOff x="457200" y="1466425"/>
            <a:chExt cx="776900" cy="486300"/>
          </a:xfrm>
        </p:grpSpPr>
        <p:sp>
          <p:nvSpPr>
            <p:cNvPr id="2337" name="Google Shape;233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38" name="Google Shape;233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9" name="Google Shape;2339;p12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0" name="Google Shape;2340;p12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1" name="Google Shape;2341;p126"/>
          <p:cNvGrpSpPr/>
          <p:nvPr/>
        </p:nvGrpSpPr>
        <p:grpSpPr>
          <a:xfrm>
            <a:off x="457222" y="3240828"/>
            <a:ext cx="713194" cy="446423"/>
            <a:chOff x="457200" y="1466425"/>
            <a:chExt cx="776900" cy="486300"/>
          </a:xfrm>
        </p:grpSpPr>
        <p:sp>
          <p:nvSpPr>
            <p:cNvPr id="2342" name="Google Shape;234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3" name="Google Shape;234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2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5" name="Google Shape;2345;p12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6" name="Google Shape;2346;p126"/>
          <p:cNvGrpSpPr/>
          <p:nvPr/>
        </p:nvGrpSpPr>
        <p:grpSpPr>
          <a:xfrm>
            <a:off x="457222" y="3763453"/>
            <a:ext cx="713194" cy="446423"/>
            <a:chOff x="457200" y="1466425"/>
            <a:chExt cx="776900" cy="486300"/>
          </a:xfrm>
        </p:grpSpPr>
        <p:sp>
          <p:nvSpPr>
            <p:cNvPr id="2347" name="Google Shape;234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48" name="Google Shape;234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9" name="Google Shape;2349;p12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0" name="Google Shape;2350;p12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126"/>
          <p:cNvGrpSpPr/>
          <p:nvPr/>
        </p:nvGrpSpPr>
        <p:grpSpPr>
          <a:xfrm>
            <a:off x="457222" y="4311603"/>
            <a:ext cx="713194" cy="446423"/>
            <a:chOff x="457200" y="1466425"/>
            <a:chExt cx="776900" cy="486300"/>
          </a:xfrm>
        </p:grpSpPr>
        <p:sp>
          <p:nvSpPr>
            <p:cNvPr id="2352" name="Google Shape;235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3" name="Google Shape;235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12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55"/>
        <p:cNvGrpSpPr/>
        <p:nvPr/>
      </p:nvGrpSpPr>
      <p:grpSpPr>
        <a:xfrm>
          <a:off x="0" y="0"/>
          <a:ext cx="0" cy="0"/>
          <a:chOff x="0" y="0"/>
          <a:chExt cx="0" cy="0"/>
        </a:xfrm>
      </p:grpSpPr>
      <p:sp>
        <p:nvSpPr>
          <p:cNvPr id="2356" name="Google Shape;2356;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7" name="Google Shape;2357;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58" name="Google Shape;2358;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59" name="Google Shape;2359;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60" name="Google Shape;2360;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1" name="Google Shape;2361;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2" name="Google Shape;2362;p12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127"/>
          <p:cNvGrpSpPr/>
          <p:nvPr/>
        </p:nvGrpSpPr>
        <p:grpSpPr>
          <a:xfrm>
            <a:off x="457427" y="3873038"/>
            <a:ext cx="602564" cy="377174"/>
            <a:chOff x="457200" y="1466425"/>
            <a:chExt cx="776900" cy="486300"/>
          </a:xfrm>
        </p:grpSpPr>
        <p:sp>
          <p:nvSpPr>
            <p:cNvPr id="2364" name="Google Shape;236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5" name="Google Shape;236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6" name="Google Shape;2366;p12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7" name="Google Shape;2367;p12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127"/>
          <p:cNvGrpSpPr/>
          <p:nvPr/>
        </p:nvGrpSpPr>
        <p:grpSpPr>
          <a:xfrm>
            <a:off x="457315" y="4311142"/>
            <a:ext cx="602564" cy="377174"/>
            <a:chOff x="457200" y="1466425"/>
            <a:chExt cx="776900" cy="486300"/>
          </a:xfrm>
        </p:grpSpPr>
        <p:sp>
          <p:nvSpPr>
            <p:cNvPr id="2369" name="Google Shape;236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0" name="Google Shape;237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1" name="Google Shape;2371;p12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2" name="Google Shape;2372;p12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127"/>
          <p:cNvGrpSpPr/>
          <p:nvPr/>
        </p:nvGrpSpPr>
        <p:grpSpPr>
          <a:xfrm>
            <a:off x="457377" y="2996663"/>
            <a:ext cx="602564" cy="377174"/>
            <a:chOff x="457200" y="1466425"/>
            <a:chExt cx="776900" cy="486300"/>
          </a:xfrm>
        </p:grpSpPr>
        <p:sp>
          <p:nvSpPr>
            <p:cNvPr id="2374" name="Google Shape;237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5" name="Google Shape;237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12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7" name="Google Shape;2377;p12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8" name="Google Shape;2378;p127"/>
          <p:cNvGrpSpPr/>
          <p:nvPr/>
        </p:nvGrpSpPr>
        <p:grpSpPr>
          <a:xfrm>
            <a:off x="457265" y="3434767"/>
            <a:ext cx="602564" cy="377174"/>
            <a:chOff x="457200" y="1466425"/>
            <a:chExt cx="776900" cy="486300"/>
          </a:xfrm>
        </p:grpSpPr>
        <p:sp>
          <p:nvSpPr>
            <p:cNvPr id="2379" name="Google Shape;237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0" name="Google Shape;238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1" name="Google Shape;2381;p12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2" name="Google Shape;2382;p12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127"/>
          <p:cNvGrpSpPr/>
          <p:nvPr/>
        </p:nvGrpSpPr>
        <p:grpSpPr>
          <a:xfrm>
            <a:off x="457402" y="2135288"/>
            <a:ext cx="602564" cy="377174"/>
            <a:chOff x="457200" y="1466425"/>
            <a:chExt cx="776900" cy="486300"/>
          </a:xfrm>
        </p:grpSpPr>
        <p:sp>
          <p:nvSpPr>
            <p:cNvPr id="2384" name="Google Shape;238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5" name="Google Shape;238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6" name="Google Shape;2386;p12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7" name="Google Shape;2387;p12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127"/>
          <p:cNvGrpSpPr/>
          <p:nvPr/>
        </p:nvGrpSpPr>
        <p:grpSpPr>
          <a:xfrm>
            <a:off x="457290" y="2573392"/>
            <a:ext cx="602564" cy="377174"/>
            <a:chOff x="457200" y="1466425"/>
            <a:chExt cx="776900" cy="486300"/>
          </a:xfrm>
        </p:grpSpPr>
        <p:sp>
          <p:nvSpPr>
            <p:cNvPr id="2389" name="Google Shape;238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0" name="Google Shape;239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1" name="Google Shape;2391;p12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2" name="Google Shape;2392;p12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 name="Google Shape;2393;p127"/>
          <p:cNvGrpSpPr/>
          <p:nvPr/>
        </p:nvGrpSpPr>
        <p:grpSpPr>
          <a:xfrm>
            <a:off x="457352" y="1258913"/>
            <a:ext cx="602564" cy="377174"/>
            <a:chOff x="457200" y="1466425"/>
            <a:chExt cx="776900" cy="486300"/>
          </a:xfrm>
        </p:grpSpPr>
        <p:sp>
          <p:nvSpPr>
            <p:cNvPr id="2394" name="Google Shape;239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5" name="Google Shape;239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6" name="Google Shape;2396;p12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7" name="Google Shape;2397;p12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8" name="Google Shape;2398;p127"/>
          <p:cNvGrpSpPr/>
          <p:nvPr/>
        </p:nvGrpSpPr>
        <p:grpSpPr>
          <a:xfrm>
            <a:off x="457240" y="1697017"/>
            <a:ext cx="602564" cy="377174"/>
            <a:chOff x="457200" y="1466425"/>
            <a:chExt cx="776900" cy="486300"/>
          </a:xfrm>
        </p:grpSpPr>
        <p:sp>
          <p:nvSpPr>
            <p:cNvPr id="2399" name="Google Shape;239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0" name="Google Shape;240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2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402"/>
        <p:cNvGrpSpPr/>
        <p:nvPr/>
      </p:nvGrpSpPr>
      <p:grpSpPr>
        <a:xfrm>
          <a:off x="0" y="0"/>
          <a:ext cx="0" cy="0"/>
          <a:chOff x="0" y="0"/>
          <a:chExt cx="0" cy="0"/>
        </a:xfrm>
      </p:grpSpPr>
      <p:sp>
        <p:nvSpPr>
          <p:cNvPr id="2403" name="Google Shape;2403;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4" name="Google Shape;2404;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05" name="Google Shape;2405;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06" name="Google Shape;2406;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07" name="Google Shape;2407;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08" name="Google Shape;2408;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9" name="Google Shape;2409;p12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0" name="Google Shape;2410;p128"/>
          <p:cNvGrpSpPr/>
          <p:nvPr/>
        </p:nvGrpSpPr>
        <p:grpSpPr>
          <a:xfrm>
            <a:off x="457427" y="3873038"/>
            <a:ext cx="602564" cy="377174"/>
            <a:chOff x="457200" y="1466425"/>
            <a:chExt cx="776900" cy="486300"/>
          </a:xfrm>
        </p:grpSpPr>
        <p:sp>
          <p:nvSpPr>
            <p:cNvPr id="2411" name="Google Shape;2411;p12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2" name="Google Shape;2412;p12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12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4" name="Google Shape;2414;p12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128"/>
          <p:cNvGrpSpPr/>
          <p:nvPr/>
        </p:nvGrpSpPr>
        <p:grpSpPr>
          <a:xfrm>
            <a:off x="457315" y="4311142"/>
            <a:ext cx="602564" cy="377174"/>
            <a:chOff x="457200" y="1466425"/>
            <a:chExt cx="776900" cy="486300"/>
          </a:xfrm>
        </p:grpSpPr>
        <p:sp>
          <p:nvSpPr>
            <p:cNvPr id="2416" name="Google Shape;2416;p12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7" name="Google Shape;2417;p12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8" name="Google Shape;2418;p12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9" name="Google Shape;2419;p12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0" name="Google Shape;2420;p128"/>
          <p:cNvGrpSpPr/>
          <p:nvPr/>
        </p:nvGrpSpPr>
        <p:grpSpPr>
          <a:xfrm>
            <a:off x="457377" y="2996663"/>
            <a:ext cx="602564" cy="377174"/>
            <a:chOff x="457200" y="1466425"/>
            <a:chExt cx="776900" cy="486300"/>
          </a:xfrm>
        </p:grpSpPr>
        <p:sp>
          <p:nvSpPr>
            <p:cNvPr id="2421" name="Google Shape;2421;p12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2" name="Google Shape;2422;p12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3" name="Google Shape;2423;p12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4" name="Google Shape;2424;p12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5" name="Google Shape;2425;p128"/>
          <p:cNvGrpSpPr/>
          <p:nvPr/>
        </p:nvGrpSpPr>
        <p:grpSpPr>
          <a:xfrm>
            <a:off x="457265" y="3434767"/>
            <a:ext cx="602564" cy="377174"/>
            <a:chOff x="457200" y="1466425"/>
            <a:chExt cx="776900" cy="486300"/>
          </a:xfrm>
        </p:grpSpPr>
        <p:sp>
          <p:nvSpPr>
            <p:cNvPr id="2426" name="Google Shape;2426;p12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7" name="Google Shape;2427;p12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8" name="Google Shape;2428;p12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9" name="Google Shape;2429;p12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28"/>
          <p:cNvGrpSpPr/>
          <p:nvPr/>
        </p:nvGrpSpPr>
        <p:grpSpPr>
          <a:xfrm>
            <a:off x="457402" y="2135288"/>
            <a:ext cx="602564" cy="377174"/>
            <a:chOff x="457200" y="1466425"/>
            <a:chExt cx="776900" cy="486300"/>
          </a:xfrm>
        </p:grpSpPr>
        <p:sp>
          <p:nvSpPr>
            <p:cNvPr id="2431" name="Google Shape;2431;p12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2" name="Google Shape;2432;p12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2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4" name="Google Shape;2434;p12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128"/>
          <p:cNvGrpSpPr/>
          <p:nvPr/>
        </p:nvGrpSpPr>
        <p:grpSpPr>
          <a:xfrm>
            <a:off x="457290" y="2573392"/>
            <a:ext cx="602564" cy="377174"/>
            <a:chOff x="457200" y="1466425"/>
            <a:chExt cx="776900" cy="486300"/>
          </a:xfrm>
        </p:grpSpPr>
        <p:sp>
          <p:nvSpPr>
            <p:cNvPr id="2436" name="Google Shape;2436;p12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7" name="Google Shape;2437;p12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12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9" name="Google Shape;2439;p12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28"/>
          <p:cNvGrpSpPr/>
          <p:nvPr/>
        </p:nvGrpSpPr>
        <p:grpSpPr>
          <a:xfrm>
            <a:off x="457352" y="1258913"/>
            <a:ext cx="602564" cy="377174"/>
            <a:chOff x="457200" y="1466425"/>
            <a:chExt cx="776900" cy="486300"/>
          </a:xfrm>
        </p:grpSpPr>
        <p:sp>
          <p:nvSpPr>
            <p:cNvPr id="2441" name="Google Shape;2441;p12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2" name="Google Shape;2442;p12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3" name="Google Shape;2443;p12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4" name="Google Shape;2444;p12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5" name="Google Shape;2445;p128"/>
          <p:cNvGrpSpPr/>
          <p:nvPr/>
        </p:nvGrpSpPr>
        <p:grpSpPr>
          <a:xfrm>
            <a:off x="457240" y="1697017"/>
            <a:ext cx="602564" cy="377174"/>
            <a:chOff x="457200" y="1466425"/>
            <a:chExt cx="776900" cy="486300"/>
          </a:xfrm>
        </p:grpSpPr>
        <p:sp>
          <p:nvSpPr>
            <p:cNvPr id="2446" name="Google Shape;2446;p12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7" name="Google Shape;2447;p12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8" name="Google Shape;2448;p12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49"/>
        <p:cNvGrpSpPr/>
        <p:nvPr/>
      </p:nvGrpSpPr>
      <p:grpSpPr>
        <a:xfrm>
          <a:off x="0" y="0"/>
          <a:ext cx="0" cy="0"/>
          <a:chOff x="0" y="0"/>
          <a:chExt cx="0" cy="0"/>
        </a:xfrm>
      </p:grpSpPr>
      <p:sp>
        <p:nvSpPr>
          <p:cNvPr id="2450" name="Google Shape;2450;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1" name="Google Shape;2451;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52" name="Google Shape;2452;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3" name="Google Shape;2453;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54" name="Google Shape;2454;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5" name="Google Shape;2455;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6" name="Google Shape;2456;p129"/>
          <p:cNvGrpSpPr/>
          <p:nvPr/>
        </p:nvGrpSpPr>
        <p:grpSpPr>
          <a:xfrm>
            <a:off x="457181" y="1345103"/>
            <a:ext cx="533372" cy="533480"/>
            <a:chOff x="457200" y="1378813"/>
            <a:chExt cx="695400" cy="695450"/>
          </a:xfrm>
        </p:grpSpPr>
        <p:sp>
          <p:nvSpPr>
            <p:cNvPr id="2457" name="Google Shape;2457;p12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8" name="Google Shape;2458;p12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2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2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1" name="Google Shape;2461;p129"/>
          <p:cNvGrpSpPr/>
          <p:nvPr/>
        </p:nvGrpSpPr>
        <p:grpSpPr>
          <a:xfrm>
            <a:off x="3228956" y="1345103"/>
            <a:ext cx="533372" cy="533480"/>
            <a:chOff x="457200" y="1378813"/>
            <a:chExt cx="695400" cy="695450"/>
          </a:xfrm>
        </p:grpSpPr>
        <p:sp>
          <p:nvSpPr>
            <p:cNvPr id="2462" name="Google Shape;2462;p12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3" name="Google Shape;2463;p12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4" name="Google Shape;2464;p12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2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6" name="Google Shape;2466;p129"/>
          <p:cNvGrpSpPr/>
          <p:nvPr/>
        </p:nvGrpSpPr>
        <p:grpSpPr>
          <a:xfrm>
            <a:off x="6134081" y="1345853"/>
            <a:ext cx="533372" cy="533480"/>
            <a:chOff x="457200" y="1378813"/>
            <a:chExt cx="695400" cy="695450"/>
          </a:xfrm>
        </p:grpSpPr>
        <p:sp>
          <p:nvSpPr>
            <p:cNvPr id="2467" name="Google Shape;2467;p12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8" name="Google Shape;2468;p12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9" name="Google Shape;2469;p12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2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471"/>
        <p:cNvGrpSpPr/>
        <p:nvPr/>
      </p:nvGrpSpPr>
      <p:grpSpPr>
        <a:xfrm>
          <a:off x="0" y="0"/>
          <a:ext cx="0" cy="0"/>
          <a:chOff x="0" y="0"/>
          <a:chExt cx="0" cy="0"/>
        </a:xfrm>
      </p:grpSpPr>
      <p:pic>
        <p:nvPicPr>
          <p:cNvPr id="2472" name="Google Shape;2472;p13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3" name="Google Shape;2473;p1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5" name="Google Shape;2475;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6" name="Google Shape;2476;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77" name="Google Shape;2477;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78" name="Google Shape;2478;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9" name="Google Shape;2479;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80" name="Google Shape;2480;p130"/>
          <p:cNvGrpSpPr/>
          <p:nvPr/>
        </p:nvGrpSpPr>
        <p:grpSpPr>
          <a:xfrm>
            <a:off x="457206" y="1421303"/>
            <a:ext cx="533372" cy="533480"/>
            <a:chOff x="457200" y="1378813"/>
            <a:chExt cx="695400" cy="695450"/>
          </a:xfrm>
        </p:grpSpPr>
        <p:sp>
          <p:nvSpPr>
            <p:cNvPr id="2481" name="Google Shape;2481;p13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2" name="Google Shape;2482;p13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3" name="Google Shape;2483;p13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4" name="Google Shape;2484;p13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5" name="Google Shape;2485;p1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130"/>
          <p:cNvGrpSpPr/>
          <p:nvPr/>
        </p:nvGrpSpPr>
        <p:grpSpPr>
          <a:xfrm>
            <a:off x="4936306" y="1423553"/>
            <a:ext cx="533372" cy="533480"/>
            <a:chOff x="457200" y="1378813"/>
            <a:chExt cx="695400" cy="695450"/>
          </a:xfrm>
        </p:grpSpPr>
        <p:sp>
          <p:nvSpPr>
            <p:cNvPr id="2487" name="Google Shape;2487;p13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88" name="Google Shape;2488;p13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13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0" name="Google Shape;2490;p13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491"/>
        <p:cNvGrpSpPr/>
        <p:nvPr/>
      </p:nvGrpSpPr>
      <p:grpSpPr>
        <a:xfrm>
          <a:off x="0" y="0"/>
          <a:ext cx="0" cy="0"/>
          <a:chOff x="0" y="0"/>
          <a:chExt cx="0" cy="0"/>
        </a:xfrm>
      </p:grpSpPr>
      <p:sp>
        <p:nvSpPr>
          <p:cNvPr id="2492" name="Google Shape;2492;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3" name="Google Shape;2493;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4" name="Google Shape;2494;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5" name="Google Shape;2495;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96" name="Google Shape;2496;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97" name="Google Shape;2497;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8" name="Google Shape;2498;p13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99" name="Google Shape;2499;p13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4" name="Google Shape;2504;p13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5" name="Google Shape;2505;p13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0" name="Google Shape;2510;p13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1" name="Google Shape;2511;p13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4" name="Google Shape;2514;p13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15" name="Google Shape;2515;p13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6" name="Google Shape;2516;p13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7" name="Google Shape;2517;p13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518"/>
        <p:cNvGrpSpPr/>
        <p:nvPr/>
      </p:nvGrpSpPr>
      <p:grpSpPr>
        <a:xfrm>
          <a:off x="0" y="0"/>
          <a:ext cx="0" cy="0"/>
          <a:chOff x="0" y="0"/>
          <a:chExt cx="0" cy="0"/>
        </a:xfrm>
      </p:grpSpPr>
      <p:sp>
        <p:nvSpPr>
          <p:cNvPr id="2519" name="Google Shape;2519;p1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1" name="Google Shape;2521;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2" name="Google Shape;2522;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3" name="Google Shape;2523;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24" name="Google Shape;2524;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5" name="Google Shape;2525;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6" name="Google Shape;2526;p1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7" name="Google Shape;2527;p1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1" name="Google Shape;2531;p1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2" name="Google Shape;2532;p1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33" name="Google Shape;2533;p13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34" name="Google Shape;2534;p13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35" name="Google Shape;2535;p13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36" name="Google Shape;2536;p13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37"/>
        <p:cNvGrpSpPr/>
        <p:nvPr/>
      </p:nvGrpSpPr>
      <p:grpSpPr>
        <a:xfrm>
          <a:off x="0" y="0"/>
          <a:ext cx="0" cy="0"/>
          <a:chOff x="0" y="0"/>
          <a:chExt cx="0" cy="0"/>
        </a:xfrm>
      </p:grpSpPr>
      <p:sp>
        <p:nvSpPr>
          <p:cNvPr id="2538" name="Google Shape;2538;p1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0" name="Google Shape;2540;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1" name="Google Shape;2541;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2" name="Google Shape;2542;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43" name="Google Shape;2543;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4" name="Google Shape;2544;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5" name="Google Shape;2545;p1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6" name="Google Shape;2546;p1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0" name="Google Shape;2550;p1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1" name="Google Shape;2551;p1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52" name="Google Shape;2552;p13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53" name="Google Shape;2553;p13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54" name="Google Shape;2554;p13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55" name="Google Shape;2555;p13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56"/>
        <p:cNvGrpSpPr/>
        <p:nvPr/>
      </p:nvGrpSpPr>
      <p:grpSpPr>
        <a:xfrm>
          <a:off x="0" y="0"/>
          <a:ext cx="0" cy="0"/>
          <a:chOff x="0" y="0"/>
          <a:chExt cx="0" cy="0"/>
        </a:xfrm>
      </p:grpSpPr>
      <p:sp>
        <p:nvSpPr>
          <p:cNvPr id="2557" name="Google Shape;2557;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9" name="Google Shape;2559;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0" name="Google Shape;2560;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1" name="Google Shape;2561;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2" name="Google Shape;2562;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3" name="Google Shape;2563;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4" name="Google Shape;2564;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5" name="Google Shape;2565;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9" name="Google Shape;2569;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0" name="Google Shape;2570;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71" name="Google Shape;2571;p13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72" name="Google Shape;2572;p13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73" name="Google Shape;2573;p13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74" name="Google Shape;2574;p13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575"/>
        <p:cNvGrpSpPr/>
        <p:nvPr/>
      </p:nvGrpSpPr>
      <p:grpSpPr>
        <a:xfrm>
          <a:off x="0" y="0"/>
          <a:ext cx="0" cy="0"/>
          <a:chOff x="0" y="0"/>
          <a:chExt cx="0" cy="0"/>
        </a:xfrm>
      </p:grpSpPr>
      <p:sp>
        <p:nvSpPr>
          <p:cNvPr id="2576" name="Google Shape;2576;p1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8" name="Google Shape;2578;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79" name="Google Shape;2579;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80" name="Google Shape;2580;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81" name="Google Shape;2581;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2" name="Google Shape;2582;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3" name="Google Shape;2583;p13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4" name="Google Shape;2584;p1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8" name="Google Shape;2588;p13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9" name="Google Shape;2589;p13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90" name="Google Shape;2590;p13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591" name="Google Shape;2591;p13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592" name="Google Shape;2592;p13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593" name="Google Shape;2593;p13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594"/>
        <p:cNvGrpSpPr/>
        <p:nvPr/>
      </p:nvGrpSpPr>
      <p:grpSpPr>
        <a:xfrm>
          <a:off x="0" y="0"/>
          <a:ext cx="0" cy="0"/>
          <a:chOff x="0" y="0"/>
          <a:chExt cx="0" cy="0"/>
        </a:xfrm>
      </p:grpSpPr>
      <p:sp>
        <p:nvSpPr>
          <p:cNvPr id="2595" name="Google Shape;2595;p1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7" name="Google Shape;2597;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8" name="Google Shape;2598;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99" name="Google Shape;2599;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0" name="Google Shape;2600;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1" name="Google Shape;2601;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2" name="Google Shape;2602;p1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3" name="Google Shape;2603;p1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7" name="Google Shape;2607;p1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8" name="Google Shape;2608;p1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9" name="Google Shape;2609;p1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11" name="Google Shape;2611;p13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12" name="Google Shape;2612;p13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13" name="Google Shape;2613;p13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14" name="Google Shape;2614;p13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15" name="Google Shape;2615;p13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616"/>
        <p:cNvGrpSpPr/>
        <p:nvPr/>
      </p:nvGrpSpPr>
      <p:grpSpPr>
        <a:xfrm>
          <a:off x="0" y="0"/>
          <a:ext cx="0" cy="0"/>
          <a:chOff x="0" y="0"/>
          <a:chExt cx="0" cy="0"/>
        </a:xfrm>
      </p:grpSpPr>
      <p:sp>
        <p:nvSpPr>
          <p:cNvPr id="2617" name="Google Shape;2617;p1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9" name="Google Shape;2619;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20" name="Google Shape;2620;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1" name="Google Shape;262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22" name="Google Shape;2622;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3" name="Google Shape;2623;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4" name="Google Shape;2624;p1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5" name="Google Shape;2625;p1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9" name="Google Shape;2629;p1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0" name="Google Shape;2630;p1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1" name="Google Shape;2631;p1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3" name="Google Shape;2633;p13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34" name="Google Shape;2634;p13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35" name="Google Shape;2635;p13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36" name="Google Shape;2636;p13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37" name="Google Shape;2637;p13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38"/>
        <p:cNvGrpSpPr/>
        <p:nvPr/>
      </p:nvGrpSpPr>
      <p:grpSpPr>
        <a:xfrm>
          <a:off x="0" y="0"/>
          <a:ext cx="0" cy="0"/>
          <a:chOff x="0" y="0"/>
          <a:chExt cx="0" cy="0"/>
        </a:xfrm>
      </p:grpSpPr>
      <p:sp>
        <p:nvSpPr>
          <p:cNvPr id="2639" name="Google Shape;2639;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1" name="Google Shape;2641;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2" name="Google Shape;2642;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3" name="Google Shape;2643;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44" name="Google Shape;2644;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5" name="Google Shape;2645;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6" name="Google Shape;2646;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7" name="Google Shape;2647;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1" name="Google Shape;2651;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2" name="Google Shape;2652;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3" name="Google Shape;2653;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55" name="Google Shape;2655;p13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56" name="Google Shape;2656;p13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57" name="Google Shape;2657;p13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58" name="Google Shape;2658;p13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59" name="Google Shape;2659;p13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60"/>
        <p:cNvGrpSpPr/>
        <p:nvPr/>
      </p:nvGrpSpPr>
      <p:grpSpPr>
        <a:xfrm>
          <a:off x="0" y="0"/>
          <a:ext cx="0" cy="0"/>
          <a:chOff x="0" y="0"/>
          <a:chExt cx="0" cy="0"/>
        </a:xfrm>
      </p:grpSpPr>
      <p:sp>
        <p:nvSpPr>
          <p:cNvPr id="2661" name="Google Shape;2661;p13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3" name="Google Shape;2663;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4" name="Google Shape;2664;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65" name="Google Shape;266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6" name="Google Shape;2666;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67" name="Google Shape;2667;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8" name="Google Shape;2668;p13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9" name="Google Shape;2669;p13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3" name="Google Shape;2673;p13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4" name="Google Shape;2674;p13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5" name="Google Shape;2675;p13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77" name="Google Shape;2677;p13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78" name="Google Shape;2678;p13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79" name="Google Shape;2679;p13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80" name="Google Shape;2680;p13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81" name="Google Shape;2681;p13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682"/>
        <p:cNvGrpSpPr/>
        <p:nvPr/>
      </p:nvGrpSpPr>
      <p:grpSpPr>
        <a:xfrm>
          <a:off x="0" y="0"/>
          <a:ext cx="0" cy="0"/>
          <a:chOff x="0" y="0"/>
          <a:chExt cx="0" cy="0"/>
        </a:xfrm>
      </p:grpSpPr>
      <p:sp>
        <p:nvSpPr>
          <p:cNvPr id="2683" name="Google Shape;2683;p14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5" name="Google Shape;2685;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6" name="Google Shape;2686;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87" name="Google Shape;2687;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88" name="Google Shape;2688;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89" name="Google Shape;2689;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0" name="Google Shape;2690;p14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1" name="Google Shape;2691;p14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7" name="Google Shape;2697;p14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8" name="Google Shape;2698;p14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9" name="Google Shape;2699;p14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0" name="Google Shape;2700;p14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1" name="Google Shape;2701;p14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02" name="Google Shape;2702;p14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03" name="Google Shape;2703;p14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04" name="Google Shape;2704;p14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05" name="Google Shape;2705;p14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06" name="Google Shape;2706;p14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707"/>
        <p:cNvGrpSpPr/>
        <p:nvPr/>
      </p:nvGrpSpPr>
      <p:grpSpPr>
        <a:xfrm>
          <a:off x="0" y="0"/>
          <a:ext cx="0" cy="0"/>
          <a:chOff x="0" y="0"/>
          <a:chExt cx="0" cy="0"/>
        </a:xfrm>
      </p:grpSpPr>
      <p:sp>
        <p:nvSpPr>
          <p:cNvPr id="2708" name="Google Shape;2708;p1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0" name="Google Shape;2710;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1" name="Google Shape;2711;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2" name="Google Shape;2712;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3" name="Google Shape;2713;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4" name="Google Shape;2714;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5" name="Google Shape;2715;p1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6" name="Google Shape;2716;p1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2" name="Google Shape;2722;p1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3" name="Google Shape;2723;p1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4" name="Google Shape;2724;p1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6" name="Google Shape;2726;p14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27" name="Google Shape;2727;p14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28" name="Google Shape;2728;p14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29" name="Google Shape;2729;p14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30" name="Google Shape;2730;p14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31" name="Google Shape;2731;p14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32"/>
        <p:cNvGrpSpPr/>
        <p:nvPr/>
      </p:nvGrpSpPr>
      <p:grpSpPr>
        <a:xfrm>
          <a:off x="0" y="0"/>
          <a:ext cx="0" cy="0"/>
          <a:chOff x="0" y="0"/>
          <a:chExt cx="0" cy="0"/>
        </a:xfrm>
      </p:grpSpPr>
      <p:sp>
        <p:nvSpPr>
          <p:cNvPr id="2733" name="Google Shape;2733;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5" name="Google Shape;2735;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6" name="Google Shape;2736;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37" name="Google Shape;273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38" name="Google Shape;2738;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39" name="Google Shape;2739;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0" name="Google Shape;2740;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1" name="Google Shape;2741;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7" name="Google Shape;2747;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8" name="Google Shape;2748;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9" name="Google Shape;2749;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0" name="Google Shape;2750;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1" name="Google Shape;2751;p14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52" name="Google Shape;2752;p14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53" name="Google Shape;2753;p14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54" name="Google Shape;2754;p14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55" name="Google Shape;2755;p14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56" name="Google Shape;2756;p14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57"/>
        <p:cNvGrpSpPr/>
        <p:nvPr/>
      </p:nvGrpSpPr>
      <p:grpSpPr>
        <a:xfrm>
          <a:off x="0" y="0"/>
          <a:ext cx="0" cy="0"/>
          <a:chOff x="0" y="0"/>
          <a:chExt cx="0" cy="0"/>
        </a:xfrm>
      </p:grpSpPr>
      <p:sp>
        <p:nvSpPr>
          <p:cNvPr id="2758" name="Google Shape;2758;p14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0" name="Google Shape;2760;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61" name="Google Shape;2761;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62" name="Google Shape;2762;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3" name="Google Shape;2763;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4" name="Google Shape;2764;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5" name="Google Shape;2765;p14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6" name="Google Shape;2766;p14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2" name="Google Shape;2772;p14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3" name="Google Shape;2773;p14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4" name="Google Shape;2774;p14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5" name="Google Shape;2775;p14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6" name="Google Shape;2776;p14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77" name="Google Shape;2777;p14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78" name="Google Shape;2778;p14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79" name="Google Shape;2779;p14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80" name="Google Shape;2780;p14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781" name="Google Shape;2781;p14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782"/>
        <p:cNvGrpSpPr/>
        <p:nvPr/>
      </p:nvGrpSpPr>
      <p:grpSpPr>
        <a:xfrm>
          <a:off x="0" y="0"/>
          <a:ext cx="0" cy="0"/>
          <a:chOff x="0" y="0"/>
          <a:chExt cx="0" cy="0"/>
        </a:xfrm>
      </p:grpSpPr>
      <p:sp>
        <p:nvSpPr>
          <p:cNvPr id="2783" name="Google Shape;2783;p1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5" name="Google Shape;2785;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6" name="Google Shape;2786;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7" name="Google Shape;2787;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88" name="Google Shape;2788;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89" name="Google Shape;2789;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0" name="Google Shape;2790;p1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1" name="Google Shape;2791;p1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3" name="Google Shape;2793;p1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5" name="Google Shape;2795;p1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7" name="Google Shape;2797;p1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9" name="Google Shape;2799;p1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1" name="Google Shape;2801;p1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03" name="Google Shape;2803;p14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04" name="Google Shape;2804;p14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05" name="Google Shape;2805;p14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06" name="Google Shape;2806;p14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07" name="Google Shape;2807;p14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08" name="Google Shape;2808;p14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09" name="Google Shape;2809;p14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810"/>
        <p:cNvGrpSpPr/>
        <p:nvPr/>
      </p:nvGrpSpPr>
      <p:grpSpPr>
        <a:xfrm>
          <a:off x="0" y="0"/>
          <a:ext cx="0" cy="0"/>
          <a:chOff x="0" y="0"/>
          <a:chExt cx="0" cy="0"/>
        </a:xfrm>
      </p:grpSpPr>
      <p:sp>
        <p:nvSpPr>
          <p:cNvPr id="2811" name="Google Shape;2811;p1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3" name="Google Shape;2813;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4" name="Google Shape;2814;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5" name="Google Shape;2815;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16" name="Google Shape;2816;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17" name="Google Shape;2817;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8" name="Google Shape;2818;p1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9" name="Google Shape;2819;p1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1" name="Google Shape;2821;p1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3" name="Google Shape;2823;p1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5" name="Google Shape;2825;p1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7" name="Google Shape;2827;p1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9" name="Google Shape;2829;p1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1" name="Google Shape;2831;p14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32" name="Google Shape;2832;p14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33" name="Google Shape;2833;p14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34" name="Google Shape;2834;p14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35" name="Google Shape;2835;p14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36" name="Google Shape;2836;p14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37" name="Google Shape;2837;p14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38"/>
        <p:cNvGrpSpPr/>
        <p:nvPr/>
      </p:nvGrpSpPr>
      <p:grpSpPr>
        <a:xfrm>
          <a:off x="0" y="0"/>
          <a:ext cx="0" cy="0"/>
          <a:chOff x="0" y="0"/>
          <a:chExt cx="0" cy="0"/>
        </a:xfrm>
      </p:grpSpPr>
      <p:sp>
        <p:nvSpPr>
          <p:cNvPr id="2839" name="Google Shape;2839;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1" name="Google Shape;2841;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2" name="Google Shape;2842;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3" name="Google Shape;2843;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4" name="Google Shape;2844;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5" name="Google Shape;2845;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6" name="Google Shape;2846;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7" name="Google Shape;2847;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9" name="Google Shape;2849;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1" name="Google Shape;2851;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3" name="Google Shape;2853;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5" name="Google Shape;2855;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7" name="Google Shape;2857;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59" name="Google Shape;2859;p14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60" name="Google Shape;2860;p14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61" name="Google Shape;2861;p14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62" name="Google Shape;2862;p14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63" name="Google Shape;2863;p14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64" name="Google Shape;2864;p14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65" name="Google Shape;2865;p14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866"/>
        <p:cNvGrpSpPr/>
        <p:nvPr/>
      </p:nvGrpSpPr>
      <p:grpSpPr>
        <a:xfrm>
          <a:off x="0" y="0"/>
          <a:ext cx="0" cy="0"/>
          <a:chOff x="0" y="0"/>
          <a:chExt cx="0" cy="0"/>
        </a:xfrm>
      </p:grpSpPr>
      <p:sp>
        <p:nvSpPr>
          <p:cNvPr id="2867" name="Google Shape;2867;p14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9" name="Google Shape;2869;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70" name="Google Shape;2870;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71" name="Google Shape;2871;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72" name="Google Shape;2872;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3" name="Google Shape;2873;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4" name="Google Shape;2874;p14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5" name="Google Shape;2875;p14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7" name="Google Shape;2877;p14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9" name="Google Shape;2879;p14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1" name="Google Shape;2881;p14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3" name="Google Shape;2883;p14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5" name="Google Shape;2885;p14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87" name="Google Shape;2887;p14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888" name="Google Shape;2888;p14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889" name="Google Shape;2889;p14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890" name="Google Shape;2890;p14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891" name="Google Shape;2891;p14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892" name="Google Shape;2892;p14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893" name="Google Shape;2893;p14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894"/>
        <p:cNvGrpSpPr/>
        <p:nvPr/>
      </p:nvGrpSpPr>
      <p:grpSpPr>
        <a:xfrm>
          <a:off x="0" y="0"/>
          <a:ext cx="0" cy="0"/>
          <a:chOff x="0" y="0"/>
          <a:chExt cx="0" cy="0"/>
        </a:xfrm>
      </p:grpSpPr>
      <p:sp>
        <p:nvSpPr>
          <p:cNvPr id="2895" name="Google Shape;2895;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6" name="Google Shape;2896;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97" name="Google Shape;2897;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8" name="Google Shape;2898;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99" name="Google Shape;2899;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00" name="Google Shape;2900;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1" name="Google Shape;2901;p1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3" name="Google Shape;2903;p1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5" name="Google Shape;2905;p1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7" name="Google Shape;2907;p1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9" name="Google Shape;2909;p1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1" name="Google Shape;2911;p1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3" name="Google Shape;2913;p1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5" name="Google Shape;2915;p1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17" name="Google Shape;2917;p14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18" name="Google Shape;2918;p14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19" name="Google Shape;2919;p14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20" name="Google Shape;2920;p14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21" name="Google Shape;2921;p14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22" name="Google Shape;2922;p14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23" name="Google Shape;2923;p14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24" name="Google Shape;2924;p14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925"/>
        <p:cNvGrpSpPr/>
        <p:nvPr/>
      </p:nvGrpSpPr>
      <p:grpSpPr>
        <a:xfrm>
          <a:off x="0" y="0"/>
          <a:ext cx="0" cy="0"/>
          <a:chOff x="0" y="0"/>
          <a:chExt cx="0" cy="0"/>
        </a:xfrm>
      </p:grpSpPr>
      <p:sp>
        <p:nvSpPr>
          <p:cNvPr id="2926" name="Google Shape;2926;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7" name="Google Shape;2927;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28" name="Google Shape;2928;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29" name="Google Shape;2929;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0" name="Google Shape;2930;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1" name="Google Shape;2931;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2" name="Google Shape;2932;p1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4" name="Google Shape;2934;p1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6" name="Google Shape;2936;p1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8" name="Google Shape;2938;p1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0" name="Google Shape;2940;p1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2" name="Google Shape;2942;p1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4" name="Google Shape;2944;p1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6" name="Google Shape;2946;p1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48" name="Google Shape;2948;p14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49" name="Google Shape;2949;p14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50" name="Google Shape;2950;p14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51" name="Google Shape;2951;p14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52" name="Google Shape;2952;p14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53" name="Google Shape;2953;p14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54" name="Google Shape;2954;p14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55" name="Google Shape;2955;p14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56"/>
        <p:cNvGrpSpPr/>
        <p:nvPr/>
      </p:nvGrpSpPr>
      <p:grpSpPr>
        <a:xfrm>
          <a:off x="0" y="0"/>
          <a:ext cx="0" cy="0"/>
          <a:chOff x="0" y="0"/>
          <a:chExt cx="0" cy="0"/>
        </a:xfrm>
      </p:grpSpPr>
      <p:sp>
        <p:nvSpPr>
          <p:cNvPr id="2957" name="Google Shape;2957;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8" name="Google Shape;2958;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59" name="Google Shape;2959;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60" name="Google Shape;2960;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61" name="Google Shape;2961;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62" name="Google Shape;2962;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3" name="Google Shape;2963;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5" name="Google Shape;2965;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7" name="Google Shape;2967;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9" name="Google Shape;2969;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1" name="Google Shape;2971;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3" name="Google Shape;2973;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5" name="Google Shape;2975;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5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7" name="Google Shape;2977;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79" name="Google Shape;2979;p15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80" name="Google Shape;2980;p15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81" name="Google Shape;2981;p15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982" name="Google Shape;2982;p15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983" name="Google Shape;2983;p15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984" name="Google Shape;2984;p15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985" name="Google Shape;2985;p15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986" name="Google Shape;2986;p15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987"/>
        <p:cNvGrpSpPr/>
        <p:nvPr/>
      </p:nvGrpSpPr>
      <p:grpSpPr>
        <a:xfrm>
          <a:off x="0" y="0"/>
          <a:ext cx="0" cy="0"/>
          <a:chOff x="0" y="0"/>
          <a:chExt cx="0" cy="0"/>
        </a:xfrm>
      </p:grpSpPr>
      <p:sp>
        <p:nvSpPr>
          <p:cNvPr id="2988" name="Google Shape;2988;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9" name="Google Shape;2989;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0" name="Google Shape;2990;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1" name="Google Shape;2991;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2" name="Google Shape;2992;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3" name="Google Shape;2993;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4" name="Google Shape;2994;p15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5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6" name="Google Shape;2996;p15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5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8" name="Google Shape;2998;p15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5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0" name="Google Shape;3000;p15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5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2" name="Google Shape;3002;p15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5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4" name="Google Shape;3004;p15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5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6" name="Google Shape;3006;p15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5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8" name="Google Shape;3008;p15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5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0" name="Google Shape;3010;p15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11" name="Google Shape;3011;p15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12" name="Google Shape;3012;p15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13" name="Google Shape;3013;p15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14" name="Google Shape;3014;p15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15" name="Google Shape;3015;p15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16" name="Google Shape;3016;p15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17" name="Google Shape;3017;p15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3018"/>
        <p:cNvGrpSpPr/>
        <p:nvPr/>
      </p:nvGrpSpPr>
      <p:grpSpPr>
        <a:xfrm>
          <a:off x="0" y="0"/>
          <a:ext cx="0" cy="0"/>
          <a:chOff x="0" y="0"/>
          <a:chExt cx="0" cy="0"/>
        </a:xfrm>
      </p:grpSpPr>
      <p:pic>
        <p:nvPicPr>
          <p:cNvPr id="3019" name="Google Shape;3019;p15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20" name="Google Shape;3020;p152"/>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1" name="Google Shape;3021;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2" name="Google Shape;3022;p15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23" name="Google Shape;3023;p15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4" name="Google Shape;3024;p152"/>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5" name="Google Shape;3025;p152"/>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3026"/>
        <p:cNvGrpSpPr/>
        <p:nvPr/>
      </p:nvGrpSpPr>
      <p:grpSpPr>
        <a:xfrm>
          <a:off x="0" y="0"/>
          <a:ext cx="0" cy="0"/>
          <a:chOff x="0" y="0"/>
          <a:chExt cx="0" cy="0"/>
        </a:xfrm>
      </p:grpSpPr>
      <p:pic>
        <p:nvPicPr>
          <p:cNvPr id="3027" name="Google Shape;3027;p1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28" name="Google Shape;3028;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9" name="Google Shape;3029;p1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0" name="Google Shape;3030;p15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1" name="Google Shape;3031;p15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3032"/>
        <p:cNvGrpSpPr/>
        <p:nvPr/>
      </p:nvGrpSpPr>
      <p:grpSpPr>
        <a:xfrm>
          <a:off x="0" y="0"/>
          <a:ext cx="0" cy="0"/>
          <a:chOff x="0" y="0"/>
          <a:chExt cx="0" cy="0"/>
        </a:xfrm>
      </p:grpSpPr>
      <p:sp>
        <p:nvSpPr>
          <p:cNvPr id="3033" name="Google Shape;3033;p1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4" name="Google Shape;3034;p154"/>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35" name="Google Shape;3035;p154"/>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6" name="Google Shape;3036;p154"/>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3037"/>
        <p:cNvGrpSpPr/>
        <p:nvPr/>
      </p:nvGrpSpPr>
      <p:grpSpPr>
        <a:xfrm>
          <a:off x="0" y="0"/>
          <a:ext cx="0" cy="0"/>
          <a:chOff x="0" y="0"/>
          <a:chExt cx="0" cy="0"/>
        </a:xfrm>
      </p:grpSpPr>
      <p:sp>
        <p:nvSpPr>
          <p:cNvPr id="3038" name="Google Shape;3038;p1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9" name="Google Shape;3039;p155"/>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3040" name="Google Shape;3040;p155"/>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41" name="Google Shape;3041;p155"/>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3042"/>
        <p:cNvGrpSpPr/>
        <p:nvPr/>
      </p:nvGrpSpPr>
      <p:grpSpPr>
        <a:xfrm>
          <a:off x="0" y="0"/>
          <a:ext cx="0" cy="0"/>
          <a:chOff x="0" y="0"/>
          <a:chExt cx="0" cy="0"/>
        </a:xfrm>
      </p:grpSpPr>
      <p:pic>
        <p:nvPicPr>
          <p:cNvPr id="3043" name="Google Shape;3043;p1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44" name="Google Shape;3044;p1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3045" name="Google Shape;3045;p156"/>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3046" name="Google Shape;3046;p1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5" name="Google Shape;1025;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6" name="Google Shape;1026;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9" name="Google Shape;1029;p5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030" name="Google Shape;1030;p5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031" name="Google Shape;1031;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latin typeface="Roboto Medium"/>
                <a:ea typeface="Roboto Medium"/>
                <a:cs typeface="Roboto Medium"/>
                <a:sym typeface="Roboto Medium"/>
              </a:defRPr>
            </a:lvl1pPr>
            <a:lvl2pPr lvl="1" rtl="0">
              <a:buNone/>
              <a:defRPr>
                <a:solidFill>
                  <a:srgbClr val="000000"/>
                </a:solidFill>
                <a:latin typeface="Roboto Medium"/>
                <a:ea typeface="Roboto Medium"/>
                <a:cs typeface="Roboto Medium"/>
                <a:sym typeface="Roboto Medium"/>
              </a:defRPr>
            </a:lvl2pPr>
            <a:lvl3pPr lvl="2" rtl="0">
              <a:buNone/>
              <a:defRPr>
                <a:solidFill>
                  <a:srgbClr val="000000"/>
                </a:solidFill>
                <a:latin typeface="Roboto Medium"/>
                <a:ea typeface="Roboto Medium"/>
                <a:cs typeface="Roboto Medium"/>
                <a:sym typeface="Roboto Medium"/>
              </a:defRPr>
            </a:lvl3pPr>
            <a:lvl4pPr lvl="3" rtl="0">
              <a:buNone/>
              <a:defRPr>
                <a:solidFill>
                  <a:srgbClr val="000000"/>
                </a:solidFill>
                <a:latin typeface="Roboto Medium"/>
                <a:ea typeface="Roboto Medium"/>
                <a:cs typeface="Roboto Medium"/>
                <a:sym typeface="Roboto Medium"/>
              </a:defRPr>
            </a:lvl4pPr>
            <a:lvl5pPr lvl="4" rtl="0">
              <a:buNone/>
              <a:defRPr>
                <a:solidFill>
                  <a:srgbClr val="000000"/>
                </a:solidFill>
                <a:latin typeface="Roboto Medium"/>
                <a:ea typeface="Roboto Medium"/>
                <a:cs typeface="Roboto Medium"/>
                <a:sym typeface="Roboto Medium"/>
              </a:defRPr>
            </a:lvl5pPr>
            <a:lvl6pPr lvl="5" rtl="0">
              <a:buNone/>
              <a:defRPr>
                <a:solidFill>
                  <a:srgbClr val="000000"/>
                </a:solidFill>
                <a:latin typeface="Roboto Medium"/>
                <a:ea typeface="Roboto Medium"/>
                <a:cs typeface="Roboto Medium"/>
                <a:sym typeface="Roboto Medium"/>
              </a:defRPr>
            </a:lvl6pPr>
            <a:lvl7pPr lvl="6" rtl="0">
              <a:buNone/>
              <a:defRPr>
                <a:solidFill>
                  <a:srgbClr val="000000"/>
                </a:solidFill>
                <a:latin typeface="Roboto Medium"/>
                <a:ea typeface="Roboto Medium"/>
                <a:cs typeface="Roboto Medium"/>
                <a:sym typeface="Roboto Medium"/>
              </a:defRPr>
            </a:lvl7pPr>
            <a:lvl8pPr lvl="7" rtl="0">
              <a:buNone/>
              <a:defRPr>
                <a:solidFill>
                  <a:srgbClr val="000000"/>
                </a:solidFill>
                <a:latin typeface="Roboto Medium"/>
                <a:ea typeface="Roboto Medium"/>
                <a:cs typeface="Roboto Medium"/>
                <a:sym typeface="Roboto Medium"/>
              </a:defRPr>
            </a:lvl8pPr>
            <a:lvl9pPr lvl="8" rtl="0">
              <a:buNone/>
              <a:defRPr>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2"/>
        <p:cNvGrpSpPr/>
        <p:nvPr/>
      </p:nvGrpSpPr>
      <p:grpSpPr>
        <a:xfrm>
          <a:off x="0" y="0"/>
          <a:ext cx="0" cy="0"/>
          <a:chOff x="0" y="0"/>
          <a:chExt cx="0" cy="0"/>
        </a:xfrm>
      </p:grpSpPr>
      <p:pic>
        <p:nvPicPr>
          <p:cNvPr id="1033" name="Google Shape;1033;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4" name="Google Shape;1034;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6" name="Google Shape;1036;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7" name="Google Shape;1037;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0" name="Google Shape;1040;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1" name="Google Shape;1041;p5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2"/>
        <p:cNvGrpSpPr/>
        <p:nvPr/>
      </p:nvGrpSpPr>
      <p:grpSpPr>
        <a:xfrm>
          <a:off x="0" y="0"/>
          <a:ext cx="0" cy="0"/>
          <a:chOff x="0" y="0"/>
          <a:chExt cx="0" cy="0"/>
        </a:xfrm>
      </p:grpSpPr>
      <p:pic>
        <p:nvPicPr>
          <p:cNvPr id="1043" name="Google Shape;1043;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4" name="Google Shape;1044;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46" name="Google Shape;1046;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7" name="Google Shape;1047;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9" name="Google Shape;1049;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0" name="Google Shape;1050;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1" name="Google Shape;1051;p5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2"/>
        <p:cNvGrpSpPr/>
        <p:nvPr/>
      </p:nvGrpSpPr>
      <p:grpSpPr>
        <a:xfrm>
          <a:off x="0" y="0"/>
          <a:ext cx="0" cy="0"/>
          <a:chOff x="0" y="0"/>
          <a:chExt cx="0" cy="0"/>
        </a:xfrm>
      </p:grpSpPr>
      <p:pic>
        <p:nvPicPr>
          <p:cNvPr id="1053" name="Google Shape;1053;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4" name="Google Shape;1054;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5" name="Google Shape;1055;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6" name="Google Shape;1056;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7" name="Google Shape;1057;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8" name="Google Shape;1058;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0" name="Google Shape;1060;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1" name="Google Shape;1061;p5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2"/>
        <p:cNvGrpSpPr/>
        <p:nvPr/>
      </p:nvGrpSpPr>
      <p:grpSpPr>
        <a:xfrm>
          <a:off x="0" y="0"/>
          <a:ext cx="0" cy="0"/>
          <a:chOff x="0" y="0"/>
          <a:chExt cx="0" cy="0"/>
        </a:xfrm>
      </p:grpSpPr>
      <p:pic>
        <p:nvPicPr>
          <p:cNvPr id="1063" name="Google Shape;1063;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4" name="Google Shape;1064;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5" name="Google Shape;106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8"/>
        <p:cNvGrpSpPr/>
        <p:nvPr/>
      </p:nvGrpSpPr>
      <p:grpSpPr>
        <a:xfrm>
          <a:off x="0" y="0"/>
          <a:ext cx="0" cy="0"/>
          <a:chOff x="0" y="0"/>
          <a:chExt cx="0" cy="0"/>
        </a:xfrm>
      </p:grpSpPr>
      <p:pic>
        <p:nvPicPr>
          <p:cNvPr id="1069" name="Google Shape;1069;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0" name="Google Shape;1070;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1" name="Google Shape;1071;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2" name="Google Shape;1072;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3"/>
        <p:cNvGrpSpPr/>
        <p:nvPr/>
      </p:nvGrpSpPr>
      <p:grpSpPr>
        <a:xfrm>
          <a:off x="0" y="0"/>
          <a:ext cx="0" cy="0"/>
          <a:chOff x="0" y="0"/>
          <a:chExt cx="0" cy="0"/>
        </a:xfrm>
      </p:grpSpPr>
      <p:sp>
        <p:nvSpPr>
          <p:cNvPr id="1074" name="Google Shape;1074;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6" name="Google Shape;1076;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7" name="Google Shape;1077;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8" name="Google Shape;10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9" name="Google Shape;10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0" name="Google Shape;1080;p60"/>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1"/>
        <p:cNvGrpSpPr/>
        <p:nvPr/>
      </p:nvGrpSpPr>
      <p:grpSpPr>
        <a:xfrm>
          <a:off x="0" y="0"/>
          <a:ext cx="0" cy="0"/>
          <a:chOff x="0" y="0"/>
          <a:chExt cx="0" cy="0"/>
        </a:xfrm>
      </p:grpSpPr>
      <p:pic>
        <p:nvPicPr>
          <p:cNvPr id="1082" name="Google Shape;1082;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3" name="Google Shape;1083;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4" name="Google Shape;1084;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5" name="Google Shape;1085;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7" name="Google Shape;1087;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8" name="Google Shape;108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9" name="Google Shape;1089;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0" name="Google Shape;1090;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1"/>
        <p:cNvGrpSpPr/>
        <p:nvPr/>
      </p:nvGrpSpPr>
      <p:grpSpPr>
        <a:xfrm>
          <a:off x="0" y="0"/>
          <a:ext cx="0" cy="0"/>
          <a:chOff x="0" y="0"/>
          <a:chExt cx="0" cy="0"/>
        </a:xfrm>
      </p:grpSpPr>
      <p:pic>
        <p:nvPicPr>
          <p:cNvPr id="1092" name="Google Shape;1092;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3" name="Google Shape;1093;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4" name="Google Shape;1094;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5" name="Google Shape;1095;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7"/>
        <p:cNvGrpSpPr/>
        <p:nvPr/>
      </p:nvGrpSpPr>
      <p:grpSpPr>
        <a:xfrm>
          <a:off x="0" y="0"/>
          <a:ext cx="0" cy="0"/>
          <a:chOff x="0" y="0"/>
          <a:chExt cx="0" cy="0"/>
        </a:xfrm>
      </p:grpSpPr>
      <p:pic>
        <p:nvPicPr>
          <p:cNvPr id="1098" name="Google Shape;1098;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9" name="Google Shape;1099;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2" name="Google Shape;1102;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3" name="Google Shape;1103;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4" name="Google Shape;1104;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5" name="Google Shape;1105;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6"/>
        <p:cNvGrpSpPr/>
        <p:nvPr/>
      </p:nvGrpSpPr>
      <p:grpSpPr>
        <a:xfrm>
          <a:off x="0" y="0"/>
          <a:ext cx="0" cy="0"/>
          <a:chOff x="0" y="0"/>
          <a:chExt cx="0" cy="0"/>
        </a:xfrm>
      </p:grpSpPr>
      <p:pic>
        <p:nvPicPr>
          <p:cNvPr id="1107" name="Google Shape;1107;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8" name="Google Shape;1108;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9" name="Google Shape;1109;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0" name="Google Shape;1110;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2" name="Google Shape;1112;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3" name="Google Shape;1113;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4" name="Google Shape;1114;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5" name="Google Shape;111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6" name="Google Shape;1116;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7"/>
        <p:cNvGrpSpPr/>
        <p:nvPr/>
      </p:nvGrpSpPr>
      <p:grpSpPr>
        <a:xfrm>
          <a:off x="0" y="0"/>
          <a:ext cx="0" cy="0"/>
          <a:chOff x="0" y="0"/>
          <a:chExt cx="0" cy="0"/>
        </a:xfrm>
      </p:grpSpPr>
      <p:pic>
        <p:nvPicPr>
          <p:cNvPr id="1118" name="Google Shape;1118;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9" name="Google Shape;1119;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0" name="Google Shape;1120;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1" name="Google Shape;1121;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3" name="Google Shape;1123;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4" name="Google Shape;1124;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5" name="Google Shape;1125;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6" name="Google Shape;1126;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7"/>
        <p:cNvGrpSpPr/>
        <p:nvPr/>
      </p:nvGrpSpPr>
      <p:grpSpPr>
        <a:xfrm>
          <a:off x="0" y="0"/>
          <a:ext cx="0" cy="0"/>
          <a:chOff x="0" y="0"/>
          <a:chExt cx="0" cy="0"/>
        </a:xfrm>
      </p:grpSpPr>
      <p:pic>
        <p:nvPicPr>
          <p:cNvPr id="1128" name="Google Shape;1128;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9" name="Google Shape;1129;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0" name="Google Shape;1130;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1" name="Google Shape;113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2" name="Google Shape;1132;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5" name="Google Shape;1135;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6" name="Google Shape;1136;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7"/>
        <p:cNvGrpSpPr/>
        <p:nvPr/>
      </p:nvGrpSpPr>
      <p:grpSpPr>
        <a:xfrm>
          <a:off x="0" y="0"/>
          <a:ext cx="0" cy="0"/>
          <a:chOff x="0" y="0"/>
          <a:chExt cx="0" cy="0"/>
        </a:xfrm>
      </p:grpSpPr>
      <p:sp>
        <p:nvSpPr>
          <p:cNvPr id="1138" name="Google Shape;1138;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0" name="Google Shape;1140;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1" name="Google Shape;1141;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2" name="Google Shape;1142;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3" name="Google Shape;1143;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4" name="Google Shape;1144;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6" name="Google Shape;1146;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7"/>
        <p:cNvGrpSpPr/>
        <p:nvPr/>
      </p:nvGrpSpPr>
      <p:grpSpPr>
        <a:xfrm>
          <a:off x="0" y="0"/>
          <a:ext cx="0" cy="0"/>
          <a:chOff x="0" y="0"/>
          <a:chExt cx="0" cy="0"/>
        </a:xfrm>
      </p:grpSpPr>
      <p:pic>
        <p:nvPicPr>
          <p:cNvPr id="1148" name="Google Shape;1148;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9" name="Google Shape;1149;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0" name="Google Shape;1150;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1" name="Google Shape;1151;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2" name="Google Shape;1152;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3" name="Google Shape;1153;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4" name="Google Shape;1154;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5" name="Google Shape;1155;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6" name="Google Shape;1156;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8"/>
        <p:cNvGrpSpPr/>
        <p:nvPr/>
      </p:nvGrpSpPr>
      <p:grpSpPr>
        <a:xfrm>
          <a:off x="0" y="0"/>
          <a:ext cx="0" cy="0"/>
          <a:chOff x="0" y="0"/>
          <a:chExt cx="0" cy="0"/>
        </a:xfrm>
      </p:grpSpPr>
      <p:sp>
        <p:nvSpPr>
          <p:cNvPr id="1159" name="Google Shape;1159;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60" name="Google Shape;1160;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1" name="Google Shape;1161;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2" name="Google Shape;1162;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3" name="Google Shape;1163;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4" name="Google Shape;1164;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5" name="Google Shape;1165;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6" name="Google Shape;1166;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7" name="Google Shape;1167;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8"/>
        <p:cNvGrpSpPr/>
        <p:nvPr/>
      </p:nvGrpSpPr>
      <p:grpSpPr>
        <a:xfrm>
          <a:off x="0" y="0"/>
          <a:ext cx="0" cy="0"/>
          <a:chOff x="0" y="0"/>
          <a:chExt cx="0" cy="0"/>
        </a:xfrm>
      </p:grpSpPr>
      <p:sp>
        <p:nvSpPr>
          <p:cNvPr id="1169" name="Google Shape;1169;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1" name="Google Shape;1171;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2" name="Google Shape;1172;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3" name="Google Shape;117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4" name="Google Shape;1174;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5" name="Google Shape;1175;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6" name="Google Shape;1176;p70"/>
          <p:cNvGrpSpPr/>
          <p:nvPr/>
        </p:nvGrpSpPr>
        <p:grpSpPr>
          <a:xfrm>
            <a:off x="457200" y="1378813"/>
            <a:ext cx="776889" cy="621300"/>
            <a:chOff x="457200" y="1378813"/>
            <a:chExt cx="776889" cy="621300"/>
          </a:xfrm>
        </p:grpSpPr>
        <p:sp>
          <p:nvSpPr>
            <p:cNvPr id="1177" name="Google Shape;1177;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8" name="Google Shape;1178;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0"/>
          <p:cNvGrpSpPr/>
          <p:nvPr/>
        </p:nvGrpSpPr>
        <p:grpSpPr>
          <a:xfrm>
            <a:off x="457200" y="2228725"/>
            <a:ext cx="776889" cy="621300"/>
            <a:chOff x="457200" y="1378813"/>
            <a:chExt cx="776889" cy="621300"/>
          </a:xfrm>
        </p:grpSpPr>
        <p:sp>
          <p:nvSpPr>
            <p:cNvPr id="1180" name="Google Shape;1180;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1" name="Google Shape;1181;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0"/>
          <p:cNvGrpSpPr/>
          <p:nvPr/>
        </p:nvGrpSpPr>
        <p:grpSpPr>
          <a:xfrm>
            <a:off x="457200" y="3073850"/>
            <a:ext cx="776889" cy="621300"/>
            <a:chOff x="457200" y="1378813"/>
            <a:chExt cx="776889" cy="621300"/>
          </a:xfrm>
        </p:grpSpPr>
        <p:sp>
          <p:nvSpPr>
            <p:cNvPr id="1183" name="Google Shape;1183;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4" name="Google Shape;1184;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70"/>
          <p:cNvGrpSpPr/>
          <p:nvPr/>
        </p:nvGrpSpPr>
        <p:grpSpPr>
          <a:xfrm>
            <a:off x="457200" y="3923750"/>
            <a:ext cx="776889" cy="621300"/>
            <a:chOff x="457200" y="1378813"/>
            <a:chExt cx="776889" cy="621300"/>
          </a:xfrm>
        </p:grpSpPr>
        <p:sp>
          <p:nvSpPr>
            <p:cNvPr id="1186" name="Google Shape;1186;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7" name="Google Shape;1187;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4" name="Google Shape;1194;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5"/>
        <p:cNvGrpSpPr/>
        <p:nvPr/>
      </p:nvGrpSpPr>
      <p:grpSpPr>
        <a:xfrm>
          <a:off x="0" y="0"/>
          <a:ext cx="0" cy="0"/>
          <a:chOff x="0" y="0"/>
          <a:chExt cx="0" cy="0"/>
        </a:xfrm>
      </p:grpSpPr>
      <p:sp>
        <p:nvSpPr>
          <p:cNvPr id="1196" name="Google Shape;1196;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8" name="Google Shape;1198;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9" name="Google Shape;1199;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0" name="Google Shape;120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1" name="Google Shape;1201;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2" name="Google Shape;1202;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3" name="Google Shape;1203;p71"/>
          <p:cNvGrpSpPr/>
          <p:nvPr/>
        </p:nvGrpSpPr>
        <p:grpSpPr>
          <a:xfrm>
            <a:off x="457200" y="1300225"/>
            <a:ext cx="776889" cy="621300"/>
            <a:chOff x="457200" y="1378813"/>
            <a:chExt cx="776889" cy="621300"/>
          </a:xfrm>
        </p:grpSpPr>
        <p:sp>
          <p:nvSpPr>
            <p:cNvPr id="1204" name="Google Shape;1204;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5" name="Google Shape;1205;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1"/>
          <p:cNvGrpSpPr/>
          <p:nvPr/>
        </p:nvGrpSpPr>
        <p:grpSpPr>
          <a:xfrm>
            <a:off x="457200" y="2000125"/>
            <a:ext cx="776889" cy="621300"/>
            <a:chOff x="457200" y="1378813"/>
            <a:chExt cx="776889" cy="621300"/>
          </a:xfrm>
        </p:grpSpPr>
        <p:sp>
          <p:nvSpPr>
            <p:cNvPr id="1207" name="Google Shape;1207;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8" name="Google Shape;1208;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1"/>
          <p:cNvGrpSpPr/>
          <p:nvPr/>
        </p:nvGrpSpPr>
        <p:grpSpPr>
          <a:xfrm>
            <a:off x="457200" y="2692850"/>
            <a:ext cx="776889" cy="621300"/>
            <a:chOff x="457200" y="1378813"/>
            <a:chExt cx="776889" cy="621300"/>
          </a:xfrm>
        </p:grpSpPr>
        <p:sp>
          <p:nvSpPr>
            <p:cNvPr id="1210" name="Google Shape;1210;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1" name="Google Shape;1211;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71"/>
          <p:cNvGrpSpPr/>
          <p:nvPr/>
        </p:nvGrpSpPr>
        <p:grpSpPr>
          <a:xfrm>
            <a:off x="457200" y="3390350"/>
            <a:ext cx="776889" cy="621300"/>
            <a:chOff x="457200" y="1378813"/>
            <a:chExt cx="776889" cy="621300"/>
          </a:xfrm>
        </p:grpSpPr>
        <p:sp>
          <p:nvSpPr>
            <p:cNvPr id="1213" name="Google Shape;1213;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4" name="Google Shape;1214;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2" name="Google Shape;1222;p71"/>
          <p:cNvGrpSpPr/>
          <p:nvPr/>
        </p:nvGrpSpPr>
        <p:grpSpPr>
          <a:xfrm>
            <a:off x="469500" y="4083075"/>
            <a:ext cx="776889" cy="621300"/>
            <a:chOff x="457200" y="1378813"/>
            <a:chExt cx="776889" cy="621300"/>
          </a:xfrm>
        </p:grpSpPr>
        <p:sp>
          <p:nvSpPr>
            <p:cNvPr id="1223" name="Google Shape;1223;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4" name="Google Shape;1224;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7"/>
        <p:cNvGrpSpPr/>
        <p:nvPr/>
      </p:nvGrpSpPr>
      <p:grpSpPr>
        <a:xfrm>
          <a:off x="0" y="0"/>
          <a:ext cx="0" cy="0"/>
          <a:chOff x="0" y="0"/>
          <a:chExt cx="0" cy="0"/>
        </a:xfrm>
      </p:grpSpPr>
      <p:sp>
        <p:nvSpPr>
          <p:cNvPr id="1228" name="Google Shape;1228;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0" name="Google Shape;1230;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1" name="Google Shape;1231;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2" name="Google Shape;1232;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3" name="Google Shape;1233;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4" name="Google Shape;1234;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5" name="Google Shape;1235;p72"/>
          <p:cNvGrpSpPr/>
          <p:nvPr/>
        </p:nvGrpSpPr>
        <p:grpSpPr>
          <a:xfrm>
            <a:off x="457200" y="1237825"/>
            <a:ext cx="776900" cy="486300"/>
            <a:chOff x="457200" y="1466425"/>
            <a:chExt cx="776900" cy="486300"/>
          </a:xfrm>
        </p:grpSpPr>
        <p:sp>
          <p:nvSpPr>
            <p:cNvPr id="1236" name="Google Shape;123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7" name="Google Shape;123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9" name="Google Shape;1239;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72"/>
          <p:cNvGrpSpPr/>
          <p:nvPr/>
        </p:nvGrpSpPr>
        <p:grpSpPr>
          <a:xfrm>
            <a:off x="457200" y="1828900"/>
            <a:ext cx="776900" cy="486300"/>
            <a:chOff x="457200" y="1466425"/>
            <a:chExt cx="776900" cy="486300"/>
          </a:xfrm>
        </p:grpSpPr>
        <p:sp>
          <p:nvSpPr>
            <p:cNvPr id="1241" name="Google Shape;1241;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2" name="Google Shape;1242;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72"/>
          <p:cNvGrpSpPr/>
          <p:nvPr/>
        </p:nvGrpSpPr>
        <p:grpSpPr>
          <a:xfrm>
            <a:off x="457200" y="2419975"/>
            <a:ext cx="776900" cy="486300"/>
            <a:chOff x="457200" y="1466425"/>
            <a:chExt cx="776900" cy="486300"/>
          </a:xfrm>
        </p:grpSpPr>
        <p:sp>
          <p:nvSpPr>
            <p:cNvPr id="1245" name="Google Shape;124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72"/>
          <p:cNvGrpSpPr/>
          <p:nvPr/>
        </p:nvGrpSpPr>
        <p:grpSpPr>
          <a:xfrm>
            <a:off x="457200" y="3011050"/>
            <a:ext cx="776900" cy="486300"/>
            <a:chOff x="457200" y="1466425"/>
            <a:chExt cx="776900" cy="486300"/>
          </a:xfrm>
        </p:grpSpPr>
        <p:sp>
          <p:nvSpPr>
            <p:cNvPr id="1249" name="Google Shape;1249;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0" name="Google Shape;1250;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72"/>
          <p:cNvGrpSpPr/>
          <p:nvPr/>
        </p:nvGrpSpPr>
        <p:grpSpPr>
          <a:xfrm>
            <a:off x="457200" y="3602137"/>
            <a:ext cx="776900" cy="486300"/>
            <a:chOff x="457200" y="1466425"/>
            <a:chExt cx="776900" cy="486300"/>
          </a:xfrm>
        </p:grpSpPr>
        <p:sp>
          <p:nvSpPr>
            <p:cNvPr id="1253" name="Google Shape;1253;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4" name="Google Shape;1254;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72"/>
          <p:cNvGrpSpPr/>
          <p:nvPr/>
        </p:nvGrpSpPr>
        <p:grpSpPr>
          <a:xfrm>
            <a:off x="457200" y="4193262"/>
            <a:ext cx="776900" cy="486300"/>
            <a:chOff x="457200" y="1466425"/>
            <a:chExt cx="776900" cy="486300"/>
          </a:xfrm>
        </p:grpSpPr>
        <p:sp>
          <p:nvSpPr>
            <p:cNvPr id="1257" name="Google Shape;1257;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8" name="Google Shape;1258;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4"/>
        <p:cNvGrpSpPr/>
        <p:nvPr/>
      </p:nvGrpSpPr>
      <p:grpSpPr>
        <a:xfrm>
          <a:off x="0" y="0"/>
          <a:ext cx="0" cy="0"/>
          <a:chOff x="0" y="0"/>
          <a:chExt cx="0" cy="0"/>
        </a:xfrm>
      </p:grpSpPr>
      <p:sp>
        <p:nvSpPr>
          <p:cNvPr id="1265" name="Google Shape;1265;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7" name="Google Shape;1267;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8" name="Google Shape;1268;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9" name="Google Shape;1269;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70" name="Google Shape;1270;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1" name="Google Shape;1271;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2" name="Google Shape;1272;p73"/>
          <p:cNvGrpSpPr/>
          <p:nvPr/>
        </p:nvGrpSpPr>
        <p:grpSpPr>
          <a:xfrm>
            <a:off x="457200" y="1237825"/>
            <a:ext cx="776900" cy="486300"/>
            <a:chOff x="457200" y="1466425"/>
            <a:chExt cx="776900" cy="486300"/>
          </a:xfrm>
        </p:grpSpPr>
        <p:sp>
          <p:nvSpPr>
            <p:cNvPr id="1273" name="Google Shape;1273;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4" name="Google Shape;1274;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6" name="Google Shape;1276;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3"/>
          <p:cNvGrpSpPr/>
          <p:nvPr/>
        </p:nvGrpSpPr>
        <p:grpSpPr>
          <a:xfrm>
            <a:off x="457200" y="1828900"/>
            <a:ext cx="776900" cy="486300"/>
            <a:chOff x="457200" y="1466425"/>
            <a:chExt cx="776900" cy="486300"/>
          </a:xfrm>
        </p:grpSpPr>
        <p:sp>
          <p:nvSpPr>
            <p:cNvPr id="1278" name="Google Shape;1278;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9" name="Google Shape;1279;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73"/>
          <p:cNvGrpSpPr/>
          <p:nvPr/>
        </p:nvGrpSpPr>
        <p:grpSpPr>
          <a:xfrm>
            <a:off x="457200" y="2419975"/>
            <a:ext cx="776900" cy="486300"/>
            <a:chOff x="457200" y="1466425"/>
            <a:chExt cx="776900" cy="486300"/>
          </a:xfrm>
        </p:grpSpPr>
        <p:sp>
          <p:nvSpPr>
            <p:cNvPr id="1282" name="Google Shape;1282;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3" name="Google Shape;1283;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73"/>
          <p:cNvGrpSpPr/>
          <p:nvPr/>
        </p:nvGrpSpPr>
        <p:grpSpPr>
          <a:xfrm>
            <a:off x="457200" y="3011050"/>
            <a:ext cx="776900" cy="486300"/>
            <a:chOff x="457200" y="1466425"/>
            <a:chExt cx="776900" cy="486300"/>
          </a:xfrm>
        </p:grpSpPr>
        <p:sp>
          <p:nvSpPr>
            <p:cNvPr id="1286" name="Google Shape;1286;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7" name="Google Shape;1287;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73"/>
          <p:cNvGrpSpPr/>
          <p:nvPr/>
        </p:nvGrpSpPr>
        <p:grpSpPr>
          <a:xfrm>
            <a:off x="457200" y="3602137"/>
            <a:ext cx="776900" cy="486300"/>
            <a:chOff x="457200" y="1466425"/>
            <a:chExt cx="776900" cy="486300"/>
          </a:xfrm>
        </p:grpSpPr>
        <p:sp>
          <p:nvSpPr>
            <p:cNvPr id="1290" name="Google Shape;1290;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1" name="Google Shape;1291;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73"/>
          <p:cNvGrpSpPr/>
          <p:nvPr/>
        </p:nvGrpSpPr>
        <p:grpSpPr>
          <a:xfrm>
            <a:off x="457200" y="4193262"/>
            <a:ext cx="776900" cy="486300"/>
            <a:chOff x="457200" y="1466425"/>
            <a:chExt cx="776900" cy="486300"/>
          </a:xfrm>
        </p:grpSpPr>
        <p:sp>
          <p:nvSpPr>
            <p:cNvPr id="1294" name="Google Shape;1294;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5" name="Google Shape;1295;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6" name="Google Shape;1296;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1"/>
        <p:cNvGrpSpPr/>
        <p:nvPr/>
      </p:nvGrpSpPr>
      <p:grpSpPr>
        <a:xfrm>
          <a:off x="0" y="0"/>
          <a:ext cx="0" cy="0"/>
          <a:chOff x="0" y="0"/>
          <a:chExt cx="0" cy="0"/>
        </a:xfrm>
      </p:grpSpPr>
      <p:sp>
        <p:nvSpPr>
          <p:cNvPr id="1302" name="Google Shape;1302;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4" name="Google Shape;1304;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5" name="Google Shape;1305;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6" name="Google Shape;1306;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7" name="Google Shape;1307;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8" name="Google Shape;1308;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9" name="Google Shape;1309;p74"/>
          <p:cNvGrpSpPr/>
          <p:nvPr/>
        </p:nvGrpSpPr>
        <p:grpSpPr>
          <a:xfrm>
            <a:off x="457222" y="1149803"/>
            <a:ext cx="713194" cy="446423"/>
            <a:chOff x="457200" y="1466425"/>
            <a:chExt cx="776900" cy="486300"/>
          </a:xfrm>
        </p:grpSpPr>
        <p:sp>
          <p:nvSpPr>
            <p:cNvPr id="1310" name="Google Shape;131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1" name="Google Shape;131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4"/>
          <p:cNvGrpSpPr/>
          <p:nvPr/>
        </p:nvGrpSpPr>
        <p:grpSpPr>
          <a:xfrm>
            <a:off x="457222" y="1672428"/>
            <a:ext cx="713194" cy="446423"/>
            <a:chOff x="457200" y="1466425"/>
            <a:chExt cx="776900" cy="486300"/>
          </a:xfrm>
        </p:grpSpPr>
        <p:sp>
          <p:nvSpPr>
            <p:cNvPr id="1315" name="Google Shape;131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6" name="Google Shape;131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4"/>
          <p:cNvGrpSpPr/>
          <p:nvPr/>
        </p:nvGrpSpPr>
        <p:grpSpPr>
          <a:xfrm>
            <a:off x="457197" y="2195578"/>
            <a:ext cx="713194" cy="446423"/>
            <a:chOff x="457200" y="1466425"/>
            <a:chExt cx="776900" cy="486300"/>
          </a:xfrm>
        </p:grpSpPr>
        <p:sp>
          <p:nvSpPr>
            <p:cNvPr id="1320" name="Google Shape;132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1" name="Google Shape;132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4"/>
          <p:cNvGrpSpPr/>
          <p:nvPr/>
        </p:nvGrpSpPr>
        <p:grpSpPr>
          <a:xfrm>
            <a:off x="457197" y="2718203"/>
            <a:ext cx="713194" cy="446423"/>
            <a:chOff x="457200" y="1466425"/>
            <a:chExt cx="776900" cy="486300"/>
          </a:xfrm>
        </p:grpSpPr>
        <p:sp>
          <p:nvSpPr>
            <p:cNvPr id="1325" name="Google Shape;132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6" name="Google Shape;132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4"/>
          <p:cNvGrpSpPr/>
          <p:nvPr/>
        </p:nvGrpSpPr>
        <p:grpSpPr>
          <a:xfrm>
            <a:off x="457222" y="3240828"/>
            <a:ext cx="713194" cy="446423"/>
            <a:chOff x="457200" y="1466425"/>
            <a:chExt cx="776900" cy="486300"/>
          </a:xfrm>
        </p:grpSpPr>
        <p:sp>
          <p:nvSpPr>
            <p:cNvPr id="1330" name="Google Shape;133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1" name="Google Shape;133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4"/>
          <p:cNvGrpSpPr/>
          <p:nvPr/>
        </p:nvGrpSpPr>
        <p:grpSpPr>
          <a:xfrm>
            <a:off x="457222" y="3763453"/>
            <a:ext cx="713194" cy="446423"/>
            <a:chOff x="457200" y="1466425"/>
            <a:chExt cx="776900" cy="486300"/>
          </a:xfrm>
        </p:grpSpPr>
        <p:sp>
          <p:nvSpPr>
            <p:cNvPr id="1335" name="Google Shape;133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6" name="Google Shape;133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8" name="Google Shape;1338;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74"/>
          <p:cNvGrpSpPr/>
          <p:nvPr/>
        </p:nvGrpSpPr>
        <p:grpSpPr>
          <a:xfrm>
            <a:off x="457222" y="4311603"/>
            <a:ext cx="713194" cy="446423"/>
            <a:chOff x="457200" y="1466425"/>
            <a:chExt cx="776900" cy="486300"/>
          </a:xfrm>
        </p:grpSpPr>
        <p:sp>
          <p:nvSpPr>
            <p:cNvPr id="1340" name="Google Shape;134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1" name="Google Shape;134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3"/>
        <p:cNvGrpSpPr/>
        <p:nvPr/>
      </p:nvGrpSpPr>
      <p:grpSpPr>
        <a:xfrm>
          <a:off x="0" y="0"/>
          <a:ext cx="0" cy="0"/>
          <a:chOff x="0" y="0"/>
          <a:chExt cx="0" cy="0"/>
        </a:xfrm>
      </p:grpSpPr>
      <p:sp>
        <p:nvSpPr>
          <p:cNvPr id="1344" name="Google Shape;1344;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6" name="Google Shape;1346;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7" name="Google Shape;1347;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8" name="Google Shape;1348;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9" name="Google Shape;1349;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5"/>
          <p:cNvGrpSpPr/>
          <p:nvPr/>
        </p:nvGrpSpPr>
        <p:grpSpPr>
          <a:xfrm>
            <a:off x="457427" y="3873038"/>
            <a:ext cx="602564" cy="377174"/>
            <a:chOff x="457200" y="1466425"/>
            <a:chExt cx="776900" cy="486300"/>
          </a:xfrm>
        </p:grpSpPr>
        <p:sp>
          <p:nvSpPr>
            <p:cNvPr id="1352" name="Google Shape;135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3" name="Google Shape;135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5"/>
          <p:cNvGrpSpPr/>
          <p:nvPr/>
        </p:nvGrpSpPr>
        <p:grpSpPr>
          <a:xfrm>
            <a:off x="457315" y="4311142"/>
            <a:ext cx="602564" cy="377174"/>
            <a:chOff x="457200" y="1466425"/>
            <a:chExt cx="776900" cy="486300"/>
          </a:xfrm>
        </p:grpSpPr>
        <p:sp>
          <p:nvSpPr>
            <p:cNvPr id="1357" name="Google Shape;135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8" name="Google Shape;135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5"/>
          <p:cNvGrpSpPr/>
          <p:nvPr/>
        </p:nvGrpSpPr>
        <p:grpSpPr>
          <a:xfrm>
            <a:off x="457377" y="2996663"/>
            <a:ext cx="602564" cy="377174"/>
            <a:chOff x="457200" y="1466425"/>
            <a:chExt cx="776900" cy="486300"/>
          </a:xfrm>
        </p:grpSpPr>
        <p:sp>
          <p:nvSpPr>
            <p:cNvPr id="1362" name="Google Shape;136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3" name="Google Shape;136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5"/>
          <p:cNvGrpSpPr/>
          <p:nvPr/>
        </p:nvGrpSpPr>
        <p:grpSpPr>
          <a:xfrm>
            <a:off x="457265" y="3434767"/>
            <a:ext cx="602564" cy="377174"/>
            <a:chOff x="457200" y="1466425"/>
            <a:chExt cx="776900" cy="486300"/>
          </a:xfrm>
        </p:grpSpPr>
        <p:sp>
          <p:nvSpPr>
            <p:cNvPr id="1367" name="Google Shape;136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8" name="Google Shape;136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5"/>
          <p:cNvGrpSpPr/>
          <p:nvPr/>
        </p:nvGrpSpPr>
        <p:grpSpPr>
          <a:xfrm>
            <a:off x="457402" y="2135288"/>
            <a:ext cx="602564" cy="377174"/>
            <a:chOff x="457200" y="1466425"/>
            <a:chExt cx="776900" cy="486300"/>
          </a:xfrm>
        </p:grpSpPr>
        <p:sp>
          <p:nvSpPr>
            <p:cNvPr id="1372" name="Google Shape;137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3" name="Google Shape;137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5"/>
          <p:cNvGrpSpPr/>
          <p:nvPr/>
        </p:nvGrpSpPr>
        <p:grpSpPr>
          <a:xfrm>
            <a:off x="457290" y="2573392"/>
            <a:ext cx="602564" cy="377174"/>
            <a:chOff x="457200" y="1466425"/>
            <a:chExt cx="776900" cy="486300"/>
          </a:xfrm>
        </p:grpSpPr>
        <p:sp>
          <p:nvSpPr>
            <p:cNvPr id="1377" name="Google Shape;137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8" name="Google Shape;137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5"/>
          <p:cNvGrpSpPr/>
          <p:nvPr/>
        </p:nvGrpSpPr>
        <p:grpSpPr>
          <a:xfrm>
            <a:off x="457352" y="1258913"/>
            <a:ext cx="602564" cy="377174"/>
            <a:chOff x="457200" y="1466425"/>
            <a:chExt cx="776900" cy="486300"/>
          </a:xfrm>
        </p:grpSpPr>
        <p:sp>
          <p:nvSpPr>
            <p:cNvPr id="1382" name="Google Shape;138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3" name="Google Shape;138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5" name="Google Shape;1385;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6" name="Google Shape;1386;p75"/>
          <p:cNvGrpSpPr/>
          <p:nvPr/>
        </p:nvGrpSpPr>
        <p:grpSpPr>
          <a:xfrm>
            <a:off x="457240" y="1697017"/>
            <a:ext cx="602564" cy="377174"/>
            <a:chOff x="457200" y="1466425"/>
            <a:chExt cx="776900" cy="486300"/>
          </a:xfrm>
        </p:grpSpPr>
        <p:sp>
          <p:nvSpPr>
            <p:cNvPr id="1387" name="Google Shape;138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8" name="Google Shape;138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90"/>
        <p:cNvGrpSpPr/>
        <p:nvPr/>
      </p:nvGrpSpPr>
      <p:grpSpPr>
        <a:xfrm>
          <a:off x="0" y="0"/>
          <a:ext cx="0" cy="0"/>
          <a:chOff x="0" y="0"/>
          <a:chExt cx="0" cy="0"/>
        </a:xfrm>
      </p:grpSpPr>
      <p:sp>
        <p:nvSpPr>
          <p:cNvPr id="1391" name="Google Shape;1391;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3" name="Google Shape;1393;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4" name="Google Shape;1394;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5" name="Google Shape;1395;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6" name="Google Shape;1396;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6"/>
          <p:cNvGrpSpPr/>
          <p:nvPr/>
        </p:nvGrpSpPr>
        <p:grpSpPr>
          <a:xfrm>
            <a:off x="457427" y="3873038"/>
            <a:ext cx="602564" cy="377174"/>
            <a:chOff x="457200" y="1466425"/>
            <a:chExt cx="776900" cy="486300"/>
          </a:xfrm>
        </p:grpSpPr>
        <p:sp>
          <p:nvSpPr>
            <p:cNvPr id="1399" name="Google Shape;139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0" name="Google Shape;140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6"/>
          <p:cNvGrpSpPr/>
          <p:nvPr/>
        </p:nvGrpSpPr>
        <p:grpSpPr>
          <a:xfrm>
            <a:off x="457315" y="4311142"/>
            <a:ext cx="602564" cy="377174"/>
            <a:chOff x="457200" y="1466425"/>
            <a:chExt cx="776900" cy="486300"/>
          </a:xfrm>
        </p:grpSpPr>
        <p:sp>
          <p:nvSpPr>
            <p:cNvPr id="1404" name="Google Shape;140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5" name="Google Shape;140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6"/>
          <p:cNvGrpSpPr/>
          <p:nvPr/>
        </p:nvGrpSpPr>
        <p:grpSpPr>
          <a:xfrm>
            <a:off x="457377" y="2996663"/>
            <a:ext cx="602564" cy="377174"/>
            <a:chOff x="457200" y="1466425"/>
            <a:chExt cx="776900" cy="486300"/>
          </a:xfrm>
        </p:grpSpPr>
        <p:sp>
          <p:nvSpPr>
            <p:cNvPr id="1409" name="Google Shape;140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0" name="Google Shape;141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6"/>
          <p:cNvGrpSpPr/>
          <p:nvPr/>
        </p:nvGrpSpPr>
        <p:grpSpPr>
          <a:xfrm>
            <a:off x="457265" y="3434767"/>
            <a:ext cx="602564" cy="377174"/>
            <a:chOff x="457200" y="1466425"/>
            <a:chExt cx="776900" cy="486300"/>
          </a:xfrm>
        </p:grpSpPr>
        <p:sp>
          <p:nvSpPr>
            <p:cNvPr id="1414" name="Google Shape;141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5" name="Google Shape;141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6"/>
          <p:cNvGrpSpPr/>
          <p:nvPr/>
        </p:nvGrpSpPr>
        <p:grpSpPr>
          <a:xfrm>
            <a:off x="457402" y="2135288"/>
            <a:ext cx="602564" cy="377174"/>
            <a:chOff x="457200" y="1466425"/>
            <a:chExt cx="776900" cy="486300"/>
          </a:xfrm>
        </p:grpSpPr>
        <p:sp>
          <p:nvSpPr>
            <p:cNvPr id="1419" name="Google Shape;141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0" name="Google Shape;142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6"/>
          <p:cNvGrpSpPr/>
          <p:nvPr/>
        </p:nvGrpSpPr>
        <p:grpSpPr>
          <a:xfrm>
            <a:off x="457290" y="2573392"/>
            <a:ext cx="602564" cy="377174"/>
            <a:chOff x="457200" y="1466425"/>
            <a:chExt cx="776900" cy="486300"/>
          </a:xfrm>
        </p:grpSpPr>
        <p:sp>
          <p:nvSpPr>
            <p:cNvPr id="1424" name="Google Shape;142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5" name="Google Shape;142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6"/>
          <p:cNvGrpSpPr/>
          <p:nvPr/>
        </p:nvGrpSpPr>
        <p:grpSpPr>
          <a:xfrm>
            <a:off x="457352" y="1258913"/>
            <a:ext cx="602564" cy="377174"/>
            <a:chOff x="457200" y="1466425"/>
            <a:chExt cx="776900" cy="486300"/>
          </a:xfrm>
        </p:grpSpPr>
        <p:sp>
          <p:nvSpPr>
            <p:cNvPr id="1429" name="Google Shape;142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0" name="Google Shape;143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2" name="Google Shape;1432;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76"/>
          <p:cNvGrpSpPr/>
          <p:nvPr/>
        </p:nvGrpSpPr>
        <p:grpSpPr>
          <a:xfrm>
            <a:off x="457240" y="1697017"/>
            <a:ext cx="602564" cy="377174"/>
            <a:chOff x="457200" y="1466425"/>
            <a:chExt cx="776900" cy="486300"/>
          </a:xfrm>
        </p:grpSpPr>
        <p:sp>
          <p:nvSpPr>
            <p:cNvPr id="1434" name="Google Shape;143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5" name="Google Shape;143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7"/>
        <p:cNvGrpSpPr/>
        <p:nvPr/>
      </p:nvGrpSpPr>
      <p:grpSpPr>
        <a:xfrm>
          <a:off x="0" y="0"/>
          <a:ext cx="0" cy="0"/>
          <a:chOff x="0" y="0"/>
          <a:chExt cx="0" cy="0"/>
        </a:xfrm>
      </p:grpSpPr>
      <p:sp>
        <p:nvSpPr>
          <p:cNvPr id="1438" name="Google Shape;1438;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9" name="Google Shape;1439;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0" name="Google Shape;1440;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2" name="Google Shape;1442;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3" name="Google Shape;1443;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7"/>
          <p:cNvGrpSpPr/>
          <p:nvPr/>
        </p:nvGrpSpPr>
        <p:grpSpPr>
          <a:xfrm>
            <a:off x="457181" y="1345103"/>
            <a:ext cx="533372" cy="533480"/>
            <a:chOff x="457200" y="1378813"/>
            <a:chExt cx="695400" cy="695450"/>
          </a:xfrm>
        </p:grpSpPr>
        <p:sp>
          <p:nvSpPr>
            <p:cNvPr id="1445" name="Google Shape;1445;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6" name="Google Shape;1446;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7"/>
          <p:cNvGrpSpPr/>
          <p:nvPr/>
        </p:nvGrpSpPr>
        <p:grpSpPr>
          <a:xfrm>
            <a:off x="3305156" y="1345103"/>
            <a:ext cx="533372" cy="533480"/>
            <a:chOff x="457200" y="1378813"/>
            <a:chExt cx="695400" cy="695450"/>
          </a:xfrm>
        </p:grpSpPr>
        <p:sp>
          <p:nvSpPr>
            <p:cNvPr id="1450" name="Google Shape;1450;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1" name="Google Shape;1451;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4" name="Google Shape;1454;p77"/>
          <p:cNvGrpSpPr/>
          <p:nvPr/>
        </p:nvGrpSpPr>
        <p:grpSpPr>
          <a:xfrm>
            <a:off x="6134081" y="1345853"/>
            <a:ext cx="533372" cy="533480"/>
            <a:chOff x="457200" y="1378813"/>
            <a:chExt cx="695400" cy="695450"/>
          </a:xfrm>
        </p:grpSpPr>
        <p:sp>
          <p:nvSpPr>
            <p:cNvPr id="1455" name="Google Shape;1455;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6" name="Google Shape;1456;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9"/>
        <p:cNvGrpSpPr/>
        <p:nvPr/>
      </p:nvGrpSpPr>
      <p:grpSpPr>
        <a:xfrm>
          <a:off x="0" y="0"/>
          <a:ext cx="0" cy="0"/>
          <a:chOff x="0" y="0"/>
          <a:chExt cx="0" cy="0"/>
        </a:xfrm>
      </p:grpSpPr>
      <p:pic>
        <p:nvPicPr>
          <p:cNvPr id="1460" name="Google Shape;1460;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1" name="Google Shape;1461;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3" name="Google Shape;1463;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4" name="Google Shape;1464;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6" name="Google Shape;1466;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8" name="Google Shape;1468;p78"/>
          <p:cNvGrpSpPr/>
          <p:nvPr/>
        </p:nvGrpSpPr>
        <p:grpSpPr>
          <a:xfrm>
            <a:off x="457206" y="1421303"/>
            <a:ext cx="533372" cy="533480"/>
            <a:chOff x="457200" y="1378813"/>
            <a:chExt cx="695400" cy="695450"/>
          </a:xfrm>
        </p:grpSpPr>
        <p:sp>
          <p:nvSpPr>
            <p:cNvPr id="1469" name="Google Shape;1469;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0" name="Google Shape;1470;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8"/>
          <p:cNvGrpSpPr/>
          <p:nvPr/>
        </p:nvGrpSpPr>
        <p:grpSpPr>
          <a:xfrm>
            <a:off x="4936306" y="1423553"/>
            <a:ext cx="533372" cy="533480"/>
            <a:chOff x="457200" y="1378813"/>
            <a:chExt cx="695400" cy="695450"/>
          </a:xfrm>
        </p:grpSpPr>
        <p:sp>
          <p:nvSpPr>
            <p:cNvPr id="1475" name="Google Shape;1475;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6" name="Google Shape;1476;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8" name="Google Shape;1478;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9"/>
        <p:cNvGrpSpPr/>
        <p:nvPr/>
      </p:nvGrpSpPr>
      <p:grpSpPr>
        <a:xfrm>
          <a:off x="0" y="0"/>
          <a:ext cx="0" cy="0"/>
          <a:chOff x="0" y="0"/>
          <a:chExt cx="0" cy="0"/>
        </a:xfrm>
      </p:grpSpPr>
      <p:sp>
        <p:nvSpPr>
          <p:cNvPr id="1480" name="Google Shape;1480;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2" name="Google Shape;1482;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3" name="Google Shape;1483;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4" name="Google Shape;148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5" name="Google Shape;1485;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6" name="Google Shape;1486;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7" name="Google Shape;1487;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2" name="Google Shape;1492;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3" name="Google Shape;1493;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8" name="Google Shape;1498;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9" name="Google Shape;1499;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2" name="Google Shape;1502;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3" name="Google Shape;1503;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5" name="Google Shape;1505;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6"/>
        <p:cNvGrpSpPr/>
        <p:nvPr/>
      </p:nvGrpSpPr>
      <p:grpSpPr>
        <a:xfrm>
          <a:off x="0" y="0"/>
          <a:ext cx="0" cy="0"/>
          <a:chOff x="0" y="0"/>
          <a:chExt cx="0" cy="0"/>
        </a:xfrm>
      </p:grpSpPr>
      <p:sp>
        <p:nvSpPr>
          <p:cNvPr id="1507" name="Google Shape;1507;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0" name="Google Shape;1510;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1" name="Google Shape;1511;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2" name="Google Shape;1512;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3" name="Google Shape;1513;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0" name="Google Shape;1520;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1" name="Google Shape;1521;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3" name="Google Shape;1523;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4" name="Google Shape;1524;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5"/>
        <p:cNvGrpSpPr/>
        <p:nvPr/>
      </p:nvGrpSpPr>
      <p:grpSpPr>
        <a:xfrm>
          <a:off x="0" y="0"/>
          <a:ext cx="0" cy="0"/>
          <a:chOff x="0" y="0"/>
          <a:chExt cx="0" cy="0"/>
        </a:xfrm>
      </p:grpSpPr>
      <p:sp>
        <p:nvSpPr>
          <p:cNvPr id="1526" name="Google Shape;1526;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9" name="Google Shape;1529;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30" name="Google Shape;1530;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1" name="Google Shape;1531;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2" name="Google Shape;1532;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9" name="Google Shape;1539;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0" name="Google Shape;1540;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3" name="Google Shape;1543;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4"/>
        <p:cNvGrpSpPr/>
        <p:nvPr/>
      </p:nvGrpSpPr>
      <p:grpSpPr>
        <a:xfrm>
          <a:off x="0" y="0"/>
          <a:ext cx="0" cy="0"/>
          <a:chOff x="0" y="0"/>
          <a:chExt cx="0" cy="0"/>
        </a:xfrm>
      </p:grpSpPr>
      <p:sp>
        <p:nvSpPr>
          <p:cNvPr id="1545" name="Google Shape;1545;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8" name="Google Shape;1548;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9" name="Google Shape;1549;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50" name="Google Shape;1550;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1" name="Google Shape;1551;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8" name="Google Shape;1558;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9" name="Google Shape;1559;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2" name="Google Shape;1562;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3"/>
        <p:cNvGrpSpPr/>
        <p:nvPr/>
      </p:nvGrpSpPr>
      <p:grpSpPr>
        <a:xfrm>
          <a:off x="0" y="0"/>
          <a:ext cx="0" cy="0"/>
          <a:chOff x="0" y="0"/>
          <a:chExt cx="0" cy="0"/>
        </a:xfrm>
      </p:grpSpPr>
      <p:sp>
        <p:nvSpPr>
          <p:cNvPr id="1564" name="Google Shape;1564;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7" name="Google Shape;1567;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8" name="Google Shape;1568;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9" name="Google Shape;1569;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0" name="Google Shape;1570;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7" name="Google Shape;1577;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8" name="Google Shape;1578;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1" name="Google Shape;1581;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2"/>
        <p:cNvGrpSpPr/>
        <p:nvPr/>
      </p:nvGrpSpPr>
      <p:grpSpPr>
        <a:xfrm>
          <a:off x="0" y="0"/>
          <a:ext cx="0" cy="0"/>
          <a:chOff x="0" y="0"/>
          <a:chExt cx="0" cy="0"/>
        </a:xfrm>
      </p:grpSpPr>
      <p:sp>
        <p:nvSpPr>
          <p:cNvPr id="1583" name="Google Shape;1583;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6" name="Google Shape;1586;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7" name="Google Shape;1587;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8" name="Google Shape;1588;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9" name="Google Shape;1589;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7" name="Google Shape;1597;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9" name="Google Shape;1599;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00" name="Google Shape;1600;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1" name="Google Shape;1601;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2" name="Google Shape;1602;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3" name="Google Shape;1603;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4"/>
        <p:cNvGrpSpPr/>
        <p:nvPr/>
      </p:nvGrpSpPr>
      <p:grpSpPr>
        <a:xfrm>
          <a:off x="0" y="0"/>
          <a:ext cx="0" cy="0"/>
          <a:chOff x="0" y="0"/>
          <a:chExt cx="0" cy="0"/>
        </a:xfrm>
      </p:grpSpPr>
      <p:sp>
        <p:nvSpPr>
          <p:cNvPr id="1605" name="Google Shape;1605;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8" name="Google Shape;1608;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9" name="Google Shape;16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0" name="Google Shape;1610;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1" name="Google Shape;1611;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9" name="Google Shape;1619;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1" name="Google Shape;1621;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5" name="Google Shape;1625;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6"/>
        <p:cNvGrpSpPr/>
        <p:nvPr/>
      </p:nvGrpSpPr>
      <p:grpSpPr>
        <a:xfrm>
          <a:off x="0" y="0"/>
          <a:ext cx="0" cy="0"/>
          <a:chOff x="0" y="0"/>
          <a:chExt cx="0" cy="0"/>
        </a:xfrm>
      </p:grpSpPr>
      <p:sp>
        <p:nvSpPr>
          <p:cNvPr id="1627" name="Google Shape;1627;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0" name="Google Shape;163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1" name="Google Shape;163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2" name="Google Shape;163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3" name="Google Shape;163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3" name="Google Shape;1643;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7" name="Google Shape;1647;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8"/>
        <p:cNvGrpSpPr/>
        <p:nvPr/>
      </p:nvGrpSpPr>
      <p:grpSpPr>
        <a:xfrm>
          <a:off x="0" y="0"/>
          <a:ext cx="0" cy="0"/>
          <a:chOff x="0" y="0"/>
          <a:chExt cx="0" cy="0"/>
        </a:xfrm>
      </p:grpSpPr>
      <p:sp>
        <p:nvSpPr>
          <p:cNvPr id="1649" name="Google Shape;1649;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2" name="Google Shape;1652;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3" name="Google Shape;165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4" name="Google Shape;165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5" name="Google Shape;165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5" name="Google Shape;1665;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9" name="Google Shape;1669;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70"/>
        <p:cNvGrpSpPr/>
        <p:nvPr/>
      </p:nvGrpSpPr>
      <p:grpSpPr>
        <a:xfrm>
          <a:off x="0" y="0"/>
          <a:ext cx="0" cy="0"/>
          <a:chOff x="0" y="0"/>
          <a:chExt cx="0" cy="0"/>
        </a:xfrm>
      </p:grpSpPr>
      <p:sp>
        <p:nvSpPr>
          <p:cNvPr id="1671" name="Google Shape;167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4" name="Google Shape;167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5" name="Google Shape;167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6" name="Google Shape;167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7" name="Google Shape;167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9" name="Google Shape;167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9" name="Google Shape;168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0" name="Google Shape;1690;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1" name="Google Shape;169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2" name="Google Shape;1692;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3" name="Google Shape;169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4" name="Google Shape;1694;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5"/>
        <p:cNvGrpSpPr/>
        <p:nvPr/>
      </p:nvGrpSpPr>
      <p:grpSpPr>
        <a:xfrm>
          <a:off x="0" y="0"/>
          <a:ext cx="0" cy="0"/>
          <a:chOff x="0" y="0"/>
          <a:chExt cx="0" cy="0"/>
        </a:xfrm>
      </p:grpSpPr>
      <p:sp>
        <p:nvSpPr>
          <p:cNvPr id="1696" name="Google Shape;169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9" name="Google Shape;169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0" name="Google Shape;170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1" name="Google Shape;170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2" name="Google Shape;170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4" name="Google Shape;170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3" name="Google Shape;171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4" name="Google Shape;1714;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9" name="Google Shape;1719;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20"/>
        <p:cNvGrpSpPr/>
        <p:nvPr/>
      </p:nvGrpSpPr>
      <p:grpSpPr>
        <a:xfrm>
          <a:off x="0" y="0"/>
          <a:ext cx="0" cy="0"/>
          <a:chOff x="0" y="0"/>
          <a:chExt cx="0" cy="0"/>
        </a:xfrm>
      </p:grpSpPr>
      <p:sp>
        <p:nvSpPr>
          <p:cNvPr id="1721" name="Google Shape;172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4" name="Google Shape;172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5" name="Google Shape;172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6" name="Google Shape;172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7" name="Google Shape;172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9" name="Google Shape;172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9" name="Google Shape;1739;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4" name="Google Shape;1744;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5"/>
        <p:cNvGrpSpPr/>
        <p:nvPr/>
      </p:nvGrpSpPr>
      <p:grpSpPr>
        <a:xfrm>
          <a:off x="0" y="0"/>
          <a:ext cx="0" cy="0"/>
          <a:chOff x="0" y="0"/>
          <a:chExt cx="0" cy="0"/>
        </a:xfrm>
      </p:grpSpPr>
      <p:sp>
        <p:nvSpPr>
          <p:cNvPr id="1746" name="Google Shape;1746;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9" name="Google Shape;174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0" name="Google Shape;175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1" name="Google Shape;175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2" name="Google Shape;175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4" name="Google Shape;1754;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4" name="Google Shape;1764;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9" name="Google Shape;1769;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70"/>
        <p:cNvGrpSpPr/>
        <p:nvPr/>
      </p:nvGrpSpPr>
      <p:grpSpPr>
        <a:xfrm>
          <a:off x="0" y="0"/>
          <a:ext cx="0" cy="0"/>
          <a:chOff x="0" y="0"/>
          <a:chExt cx="0" cy="0"/>
        </a:xfrm>
      </p:grpSpPr>
      <p:sp>
        <p:nvSpPr>
          <p:cNvPr id="1771" name="Google Shape;1771;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4" name="Google Shape;1774;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5" name="Google Shape;1775;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6" name="Google Shape;1776;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7" name="Google Shape;1777;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9" name="Google Shape;1779;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1" name="Google Shape;1791;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2" name="Google Shape;1792;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3" name="Google Shape;1793;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4" name="Google Shape;1794;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5" name="Google Shape;1795;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6" name="Google Shape;1796;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7" name="Google Shape;1797;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8"/>
        <p:cNvGrpSpPr/>
        <p:nvPr/>
      </p:nvGrpSpPr>
      <p:grpSpPr>
        <a:xfrm>
          <a:off x="0" y="0"/>
          <a:ext cx="0" cy="0"/>
          <a:chOff x="0" y="0"/>
          <a:chExt cx="0" cy="0"/>
        </a:xfrm>
      </p:grpSpPr>
      <p:sp>
        <p:nvSpPr>
          <p:cNvPr id="1799" name="Google Shape;1799;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2" name="Google Shape;1802;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3" name="Google Shape;1803;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4" name="Google Shape;1804;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5" name="Google Shape;1805;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7" name="Google Shape;1807;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5" name="Google Shape;1815;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7" name="Google Shape;1817;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9" name="Google Shape;1819;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5" name="Google Shape;1825;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6"/>
        <p:cNvGrpSpPr/>
        <p:nvPr/>
      </p:nvGrpSpPr>
      <p:grpSpPr>
        <a:xfrm>
          <a:off x="0" y="0"/>
          <a:ext cx="0" cy="0"/>
          <a:chOff x="0" y="0"/>
          <a:chExt cx="0" cy="0"/>
        </a:xfrm>
      </p:grpSpPr>
      <p:sp>
        <p:nvSpPr>
          <p:cNvPr id="1827" name="Google Shape;1827;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0" name="Google Shape;1830;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1" name="Google Shape;1831;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2" name="Google Shape;1832;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3" name="Google Shape;1833;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5" name="Google Shape;1835;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7" name="Google Shape;1847;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1" name="Google Shape;1851;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3" name="Google Shape;1853;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4"/>
        <p:cNvGrpSpPr/>
        <p:nvPr/>
      </p:nvGrpSpPr>
      <p:grpSpPr>
        <a:xfrm>
          <a:off x="0" y="0"/>
          <a:ext cx="0" cy="0"/>
          <a:chOff x="0" y="0"/>
          <a:chExt cx="0" cy="0"/>
        </a:xfrm>
      </p:grpSpPr>
      <p:sp>
        <p:nvSpPr>
          <p:cNvPr id="1855" name="Google Shape;1855;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8" name="Google Shape;1858;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9" name="Google Shape;1859;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0" name="Google Shape;1860;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1" name="Google Shape;1861;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3" name="Google Shape;1863;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5" name="Google Shape;1875;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9" name="Google Shape;1879;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1" name="Google Shape;1881;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2"/>
        <p:cNvGrpSpPr/>
        <p:nvPr/>
      </p:nvGrpSpPr>
      <p:grpSpPr>
        <a:xfrm>
          <a:off x="0" y="0"/>
          <a:ext cx="0" cy="0"/>
          <a:chOff x="0" y="0"/>
          <a:chExt cx="0" cy="0"/>
        </a:xfrm>
      </p:grpSpPr>
      <p:sp>
        <p:nvSpPr>
          <p:cNvPr id="1883" name="Google Shape;1883;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5" name="Google Shape;1885;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6" name="Google Shape;1886;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7" name="Google Shape;1887;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8" name="Google Shape;1888;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9" name="Google Shape;1889;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5" name="Google Shape;1905;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6" name="Google Shape;1906;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7" name="Google Shape;1907;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8" name="Google Shape;1908;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9" name="Google Shape;1909;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0" name="Google Shape;1910;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1" name="Google Shape;1911;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2" name="Google Shape;1912;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3"/>
        <p:cNvGrpSpPr/>
        <p:nvPr/>
      </p:nvGrpSpPr>
      <p:grpSpPr>
        <a:xfrm>
          <a:off x="0" y="0"/>
          <a:ext cx="0" cy="0"/>
          <a:chOff x="0" y="0"/>
          <a:chExt cx="0" cy="0"/>
        </a:xfrm>
      </p:grpSpPr>
      <p:sp>
        <p:nvSpPr>
          <p:cNvPr id="1914" name="Google Shape;1914;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6" name="Google Shape;1916;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7" name="Google Shape;1917;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8" name="Google Shape;1918;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9" name="Google Shape;1919;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0" name="Google Shape;1920;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6" name="Google Shape;1936;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3" name="Google Shape;1943;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4"/>
        <p:cNvGrpSpPr/>
        <p:nvPr/>
      </p:nvGrpSpPr>
      <p:grpSpPr>
        <a:xfrm>
          <a:off x="0" y="0"/>
          <a:ext cx="0" cy="0"/>
          <a:chOff x="0" y="0"/>
          <a:chExt cx="0" cy="0"/>
        </a:xfrm>
      </p:grpSpPr>
      <p:sp>
        <p:nvSpPr>
          <p:cNvPr id="1945" name="Google Shape;1945;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7" name="Google Shape;1947;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8" name="Google Shape;1948;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9" name="Google Shape;1949;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0" name="Google Shape;1950;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1" name="Google Shape;1951;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5" name="Google Shape;1965;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7" name="Google Shape;1967;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4" name="Google Shape;1974;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5"/>
        <p:cNvGrpSpPr/>
        <p:nvPr/>
      </p:nvGrpSpPr>
      <p:grpSpPr>
        <a:xfrm>
          <a:off x="0" y="0"/>
          <a:ext cx="0" cy="0"/>
          <a:chOff x="0" y="0"/>
          <a:chExt cx="0" cy="0"/>
        </a:xfrm>
      </p:grpSpPr>
      <p:sp>
        <p:nvSpPr>
          <p:cNvPr id="1976" name="Google Shape;1976;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8" name="Google Shape;1978;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9" name="Google Shape;1979;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80" name="Google Shape;1980;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1" name="Google Shape;1981;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2" name="Google Shape;1982;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6" name="Google Shape;1996;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8" name="Google Shape;1998;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5" name="Google Shape;2005;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06"/>
        <p:cNvGrpSpPr/>
        <p:nvPr/>
      </p:nvGrpSpPr>
      <p:grpSpPr>
        <a:xfrm>
          <a:off x="0" y="0"/>
          <a:ext cx="0" cy="0"/>
          <a:chOff x="0" y="0"/>
          <a:chExt cx="0" cy="0"/>
        </a:xfrm>
      </p:grpSpPr>
      <p:sp>
        <p:nvSpPr>
          <p:cNvPr id="2007" name="Google Shape;2007;p10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008" name="Google Shape;2008;p10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09" name="Google Shape;200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10"/>
        <p:cNvGrpSpPr/>
        <p:nvPr/>
      </p:nvGrpSpPr>
      <p:grpSpPr>
        <a:xfrm>
          <a:off x="0" y="0"/>
          <a:ext cx="0" cy="0"/>
          <a:chOff x="0" y="0"/>
          <a:chExt cx="0" cy="0"/>
        </a:xfrm>
      </p:grpSpPr>
      <p:pic>
        <p:nvPicPr>
          <p:cNvPr id="2011" name="Google Shape;2011;p10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12" name="Google Shape;2012;p101"/>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4" name="Google Shape;2014;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5" name="Google Shape;2015;p10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6" name="Google Shape;2016;p101"/>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7" name="Google Shape;2017;p101"/>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theme" Target="../theme/theme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theme" Target="../theme/theme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0.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58.xml"/><Relationship Id="rId5" Type="http://schemas.openxmlformats.org/officeDocument/2006/relationships/image" Target="../media/image36.jpg"/><Relationship Id="rId4" Type="http://schemas.openxmlformats.org/officeDocument/2006/relationships/hyperlink" Target="http://www.youtube.com/watch?v=5ZDLqbCjad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6.xml"/></Relationships>
</file>

<file path=ppt/slides/_rels/slide6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61.xml"/><Relationship Id="rId1" Type="http://schemas.openxmlformats.org/officeDocument/2006/relationships/slideLayout" Target="../slideLayouts/slideLayout58.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8.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5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6.xml"/><Relationship Id="rId1" Type="http://schemas.openxmlformats.org/officeDocument/2006/relationships/slideLayout" Target="../slideLayouts/slideLayout58.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58.xml"/></Relationships>
</file>

<file path=ppt/slides/_rels/slide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8.xml"/><Relationship Id="rId1" Type="http://schemas.openxmlformats.org/officeDocument/2006/relationships/slideLayout" Target="../slideLayouts/slideLayout5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0.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4.xml"/><Relationship Id="rId1" Type="http://schemas.openxmlformats.org/officeDocument/2006/relationships/slideLayout" Target="../slideLayouts/slideLayout108.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108.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6.xml"/><Relationship Id="rId1" Type="http://schemas.openxmlformats.org/officeDocument/2006/relationships/slideLayout" Target="../slideLayouts/slideLayout108.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0"/>
        <p:cNvGrpSpPr/>
        <p:nvPr/>
      </p:nvGrpSpPr>
      <p:grpSpPr>
        <a:xfrm>
          <a:off x="0" y="0"/>
          <a:ext cx="0" cy="0"/>
          <a:chOff x="0" y="0"/>
          <a:chExt cx="0" cy="0"/>
        </a:xfrm>
      </p:grpSpPr>
      <p:sp>
        <p:nvSpPr>
          <p:cNvPr id="3051" name="Google Shape;3051;p15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Terminal 101 Day 2</a:t>
            </a:r>
            <a:endParaRPr/>
          </a:p>
        </p:txBody>
      </p:sp>
      <p:sp>
        <p:nvSpPr>
          <p:cNvPr id="3052" name="Google Shape;3052;p157"/>
          <p:cNvSpPr txBox="1">
            <a:spLocks noGrp="1"/>
          </p:cNvSpPr>
          <p:nvPr>
            <p:ph type="title" idx="2"/>
          </p:nvPr>
        </p:nvSpPr>
        <p:spPr>
          <a:xfrm>
            <a:off x="274350" y="18396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Commanding the Command Line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138"/>
        <p:cNvGrpSpPr/>
        <p:nvPr/>
      </p:nvGrpSpPr>
      <p:grpSpPr>
        <a:xfrm>
          <a:off x="0" y="0"/>
          <a:ext cx="0" cy="0"/>
          <a:chOff x="0" y="0"/>
          <a:chExt cx="0" cy="0"/>
        </a:xfrm>
      </p:grpSpPr>
      <p:sp>
        <p:nvSpPr>
          <p:cNvPr id="3139" name="Google Shape;3139;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140" name="Google Shape;3140;p1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Commands for previewing files: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3141" name="Google Shape;3141;p166"/>
          <p:cNvGraphicFramePr/>
          <p:nvPr/>
        </p:nvGraphicFramePr>
        <p:xfrm>
          <a:off x="441000" y="1248913"/>
          <a:ext cx="7730100" cy="1828680"/>
        </p:xfrm>
        <a:graphic>
          <a:graphicData uri="http://schemas.openxmlformats.org/drawingml/2006/table">
            <a:tbl>
              <a:tblPr>
                <a:noFill/>
                <a:tableStyleId>{70C49271-27D2-45C7-AFBA-60BD7FB7B3F3}</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more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less</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head</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EFEFEF"/>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tail</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FFFFFF"/>
                    </a:solidFill>
                  </a:tcPr>
                </a:tc>
                <a:extLst>
                  <a:ext uri="{0D108BD9-81ED-4DB2-BD59-A6C34878D82A}">
                    <a16:rowId xmlns:a16="http://schemas.microsoft.com/office/drawing/2014/main" val="10003"/>
                  </a:ext>
                </a:extLst>
              </a:tr>
            </a:tbl>
          </a:graphicData>
        </a:graphic>
      </p:graphicFrame>
      <p:sp>
        <p:nvSpPr>
          <p:cNvPr id="3142" name="Google Shape;3142;p1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146"/>
        <p:cNvGrpSpPr/>
        <p:nvPr/>
      </p:nvGrpSpPr>
      <p:grpSpPr>
        <a:xfrm>
          <a:off x="0" y="0"/>
          <a:ext cx="0" cy="0"/>
          <a:chOff x="0" y="0"/>
          <a:chExt cx="0" cy="0"/>
        </a:xfrm>
      </p:grpSpPr>
      <p:sp>
        <p:nvSpPr>
          <p:cNvPr id="3147" name="Google Shape;3147;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148" name="Google Shape;3148;p1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Commands for previewing files: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3149" name="Google Shape;3149;p167"/>
          <p:cNvGraphicFramePr/>
          <p:nvPr/>
        </p:nvGraphicFramePr>
        <p:xfrm>
          <a:off x="441000" y="1248913"/>
          <a:ext cx="7730100" cy="1828680"/>
        </p:xfrm>
        <a:graphic>
          <a:graphicData uri="http://schemas.openxmlformats.org/drawingml/2006/table">
            <a:tbl>
              <a:tblPr>
                <a:noFill/>
                <a:tableStyleId>{70C49271-27D2-45C7-AFBA-60BD7FB7B3F3}</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more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View a file one page at a time.</a:t>
                      </a:r>
                      <a:endParaRPr sz="1800">
                        <a:latin typeface="Roboto"/>
                        <a:ea typeface="Roboto"/>
                        <a:cs typeface="Roboto"/>
                        <a:sym typeface="Roboto"/>
                      </a:endParaRPr>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less</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View a file, with the ability to scroll up and down.</a:t>
                      </a:r>
                      <a:endParaRPr sz="1800">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head</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Preview the top 10 lines of a file.</a:t>
                      </a:r>
                      <a:endParaRPr sz="1800">
                        <a:latin typeface="Roboto"/>
                        <a:ea typeface="Roboto"/>
                        <a:cs typeface="Roboto"/>
                        <a:sym typeface="Roboto"/>
                      </a:endParaRPr>
                    </a:p>
                  </a:txBody>
                  <a:tcPr marL="182875" marR="182875" marT="91425" marB="91425">
                    <a:solidFill>
                      <a:srgbClr val="EFEFEF"/>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tail</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Preview the bottom 10 lines of file.</a:t>
                      </a:r>
                      <a:endParaRPr sz="1800">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3"/>
                  </a:ext>
                </a:extLst>
              </a:tr>
            </a:tbl>
          </a:graphicData>
        </a:graphic>
      </p:graphicFrame>
      <p:sp>
        <p:nvSpPr>
          <p:cNvPr id="3150" name="Google Shape;3150;p1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70"/>
        <p:cNvGrpSpPr/>
        <p:nvPr/>
      </p:nvGrpSpPr>
      <p:grpSpPr>
        <a:xfrm>
          <a:off x="0" y="0"/>
          <a:ext cx="0" cy="0"/>
          <a:chOff x="0" y="0"/>
          <a:chExt cx="0" cy="0"/>
        </a:xfrm>
      </p:grpSpPr>
      <p:sp>
        <p:nvSpPr>
          <p:cNvPr id="3171" name="Google Shape;3171;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3172" name="Google Shape;3172;p17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173" name="Google Shape;3173;p170"/>
          <p:cNvSpPr txBox="1">
            <a:spLocks noGrp="1"/>
          </p:cNvSpPr>
          <p:nvPr>
            <p:ph type="title" idx="2"/>
          </p:nvPr>
        </p:nvSpPr>
        <p:spPr>
          <a:xfrm>
            <a:off x="273900" y="1042875"/>
            <a:ext cx="8790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Warm Up</a:t>
            </a:r>
            <a:endParaRPr>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1600">
                <a:latin typeface="Roboto Light"/>
                <a:ea typeface="Roboto Light"/>
                <a:cs typeface="Roboto Light"/>
                <a:sym typeface="Roboto Light"/>
              </a:rPr>
              <a:t>In this activity, you will continue in your role as security analyst at Wonka Corp. </a:t>
            </a:r>
            <a:endParaRPr sz="1600">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1600">
                <a:solidFill>
                  <a:schemeClr val="dk1"/>
                </a:solidFill>
                <a:latin typeface="Roboto Light"/>
                <a:ea typeface="Roboto Light"/>
                <a:cs typeface="Roboto Light"/>
                <a:sym typeface="Roboto Light"/>
              </a:rPr>
              <a:t>Local authorities found video evidence that Slugworth made a cash delivery to Wonka’s back door on October 13th, 2019. </a:t>
            </a:r>
            <a:endParaRPr sz="1600">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1600">
                <a:solidFill>
                  <a:srgbClr val="24292E"/>
                </a:solidFill>
              </a:rPr>
              <a:t>You must gather physical access logs to prove Henry or Ruth opened the back door for the delivery. </a:t>
            </a:r>
            <a:r>
              <a:rPr lang="en" sz="1600">
                <a:latin typeface="Roboto Light"/>
                <a:ea typeface="Roboto Light"/>
                <a:cs typeface="Roboto Light"/>
                <a:sym typeface="Roboto Light"/>
              </a:rPr>
              <a:t> </a:t>
            </a:r>
            <a:endParaRPr sz="1600">
              <a:solidFill>
                <a:srgbClr val="24292E"/>
              </a:solidFill>
              <a:latin typeface="Roboto Light"/>
              <a:ea typeface="Roboto Light"/>
              <a:cs typeface="Roboto Light"/>
              <a:sym typeface="Roboto Light"/>
            </a:endParaRPr>
          </a:p>
          <a:p>
            <a:pPr marL="0" lvl="0" indent="0" algn="l" rtl="0">
              <a:spcBef>
                <a:spcPts val="1000"/>
              </a:spcBef>
              <a:spcAft>
                <a:spcPts val="800"/>
              </a:spcAft>
              <a:buNone/>
            </a:pPr>
            <a:endParaRPr sz="1600">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77"/>
        <p:cNvGrpSpPr/>
        <p:nvPr/>
      </p:nvGrpSpPr>
      <p:grpSpPr>
        <a:xfrm>
          <a:off x="0" y="0"/>
          <a:ext cx="0" cy="0"/>
          <a:chOff x="0" y="0"/>
          <a:chExt cx="0" cy="0"/>
        </a:xfrm>
      </p:grpSpPr>
      <p:sp>
        <p:nvSpPr>
          <p:cNvPr id="3178" name="Google Shape;3178;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
        <p:nvSpPr>
          <p:cNvPr id="3179" name="Google Shape;3179;p1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3"/>
        <p:cNvGrpSpPr/>
        <p:nvPr/>
      </p:nvGrpSpPr>
      <p:grpSpPr>
        <a:xfrm>
          <a:off x="0" y="0"/>
          <a:ext cx="0" cy="0"/>
          <a:chOff x="0" y="0"/>
          <a:chExt cx="0" cy="0"/>
        </a:xfrm>
      </p:grpSpPr>
      <p:sp>
        <p:nvSpPr>
          <p:cNvPr id="4614" name="Google Shape;4614;p26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Streams and the </a:t>
            </a:r>
            <a:r>
              <a:rPr lang="en" b="1">
                <a:latin typeface="Inconsolata"/>
                <a:ea typeface="Inconsolata"/>
                <a:cs typeface="Inconsolata"/>
                <a:sym typeface="Inconsolata"/>
              </a:rPr>
              <a:t>cat</a:t>
            </a:r>
            <a:r>
              <a:rPr lang="en"/>
              <a:t> Command</a:t>
            </a:r>
            <a:endParaRPr/>
          </a:p>
        </p:txBody>
      </p:sp>
      <p:sp>
        <p:nvSpPr>
          <p:cNvPr id="4615" name="Google Shape;4615;p2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9"/>
        <p:cNvGrpSpPr/>
        <p:nvPr/>
      </p:nvGrpSpPr>
      <p:grpSpPr>
        <a:xfrm>
          <a:off x="0" y="0"/>
          <a:ext cx="0" cy="0"/>
          <a:chOff x="0" y="0"/>
          <a:chExt cx="0" cy="0"/>
        </a:xfrm>
      </p:grpSpPr>
      <p:sp>
        <p:nvSpPr>
          <p:cNvPr id="4620" name="Google Shape;4620;p2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4621" name="Google Shape;4621;p2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622" name="Google Shape;4622;p265"/>
          <p:cNvSpPr txBox="1">
            <a:spLocks noGrp="1"/>
          </p:cNvSpPr>
          <p:nvPr>
            <p:ph type="title"/>
          </p:nvPr>
        </p:nvSpPr>
        <p:spPr>
          <a:xfrm>
            <a:off x="-12300" y="1020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a:t>
            </a:r>
            <a:r>
              <a:rPr lang="en" b="1">
                <a:latin typeface="Inconsolata"/>
                <a:ea typeface="Inconsolata"/>
                <a:cs typeface="Inconsolata"/>
                <a:sym typeface="Inconsolata"/>
              </a:rPr>
              <a:t>cat</a:t>
            </a:r>
            <a:r>
              <a:rPr lang="en"/>
              <a:t> Command</a:t>
            </a:r>
            <a:endParaRPr/>
          </a:p>
        </p:txBody>
      </p:sp>
      <p:sp>
        <p:nvSpPr>
          <p:cNvPr id="4623" name="Google Shape;4623;p265"/>
          <p:cNvSpPr/>
          <p:nvPr/>
        </p:nvSpPr>
        <p:spPr>
          <a:xfrm>
            <a:off x="400100" y="1474700"/>
            <a:ext cx="1483800" cy="3477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4" name="Google Shape;4624;p2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25" name="Google Shape;4625;p265"/>
          <p:cNvSpPr txBox="1">
            <a:spLocks noGrp="1"/>
          </p:cNvSpPr>
          <p:nvPr>
            <p:ph type="subTitle" idx="1"/>
          </p:nvPr>
        </p:nvSpPr>
        <p:spPr>
          <a:xfrm>
            <a:off x="-16300" y="746450"/>
            <a:ext cx="8300100" cy="454800"/>
          </a:xfrm>
          <a:prstGeom prst="rect">
            <a:avLst/>
          </a:prstGeom>
          <a:noFill/>
          <a:ln>
            <a:noFill/>
          </a:ln>
        </p:spPr>
        <p:txBody>
          <a:bodyPr spcFirstLastPara="1" wrap="square" lIns="457200" tIns="91425" rIns="0" bIns="91425" anchor="t" anchorCtr="0">
            <a:noAutofit/>
          </a:bodyPr>
          <a:lstStyle/>
          <a:p>
            <a:pPr marL="0" lvl="0" indent="0" algn="l" rtl="0">
              <a:lnSpc>
                <a:spcPct val="120000"/>
              </a:lnSpc>
              <a:spcBef>
                <a:spcPts val="0"/>
              </a:spcBef>
              <a:spcAft>
                <a:spcPts val="1200"/>
              </a:spcAft>
              <a:buNone/>
            </a:pPr>
            <a:r>
              <a:rPr lang="en"/>
              <a:t>Security and IT professionals often have to combine files.</a:t>
            </a:r>
            <a:endParaRPr/>
          </a:p>
        </p:txBody>
      </p:sp>
      <p:sp>
        <p:nvSpPr>
          <p:cNvPr id="4626" name="Google Shape;4626;p265"/>
          <p:cNvSpPr txBox="1"/>
          <p:nvPr/>
        </p:nvSpPr>
        <p:spPr>
          <a:xfrm>
            <a:off x="342800" y="1403800"/>
            <a:ext cx="7521000" cy="30000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800" b="1">
                <a:solidFill>
                  <a:schemeClr val="dk1"/>
                </a:solidFill>
                <a:latin typeface="Roboto"/>
                <a:ea typeface="Roboto"/>
                <a:cs typeface="Roboto"/>
                <a:sym typeface="Roboto"/>
              </a:rPr>
              <a:t>For example:</a:t>
            </a:r>
            <a:endParaRPr sz="1800" b="1">
              <a:solidFill>
                <a:schemeClr val="dk1"/>
              </a:solidFill>
              <a:latin typeface="Roboto"/>
              <a:ea typeface="Roboto"/>
              <a:cs typeface="Roboto"/>
              <a:sym typeface="Roboto"/>
            </a:endParaRPr>
          </a:p>
          <a:p>
            <a:pPr marL="457200" lvl="0" indent="-330200" algn="l" rtl="0">
              <a:lnSpc>
                <a:spcPct val="120000"/>
              </a:lnSpc>
              <a:spcBef>
                <a:spcPts val="1000"/>
              </a:spcBef>
              <a:spcAft>
                <a:spcPts val="0"/>
              </a:spcAft>
              <a:buClr>
                <a:schemeClr val="dk1"/>
              </a:buClr>
              <a:buSzPts val="1600"/>
              <a:buChar char="●"/>
            </a:pPr>
            <a:r>
              <a:rPr lang="en" sz="1600">
                <a:solidFill>
                  <a:schemeClr val="dk1"/>
                </a:solidFill>
                <a:latin typeface="Roboto"/>
                <a:ea typeface="Roboto"/>
                <a:cs typeface="Roboto"/>
                <a:sym typeface="Roboto"/>
              </a:rPr>
              <a:t>A security professional needs to combine </a:t>
            </a:r>
            <a:endParaRPr sz="1600">
              <a:solidFill>
                <a:schemeClr val="dk1"/>
              </a:solidFill>
              <a:latin typeface="Roboto"/>
              <a:ea typeface="Roboto"/>
              <a:cs typeface="Roboto"/>
              <a:sym typeface="Roboto"/>
            </a:endParaRPr>
          </a:p>
          <a:p>
            <a:pPr marL="457200" lvl="0" indent="0" algn="l" rtl="0">
              <a:lnSpc>
                <a:spcPct val="120000"/>
              </a:lnSpc>
              <a:spcBef>
                <a:spcPts val="0"/>
              </a:spcBef>
              <a:spcAft>
                <a:spcPts val="0"/>
              </a:spcAft>
              <a:buNone/>
            </a:pPr>
            <a:r>
              <a:rPr lang="en" sz="1600">
                <a:solidFill>
                  <a:schemeClr val="dk1"/>
                </a:solidFill>
                <a:latin typeface="Roboto"/>
                <a:ea typeface="Roboto"/>
                <a:cs typeface="Roboto"/>
                <a:sym typeface="Roboto"/>
              </a:rPr>
              <a:t>several of the same type of log file into a </a:t>
            </a:r>
            <a:endParaRPr sz="1600">
              <a:solidFill>
                <a:schemeClr val="dk1"/>
              </a:solidFill>
              <a:latin typeface="Roboto"/>
              <a:ea typeface="Roboto"/>
              <a:cs typeface="Roboto"/>
              <a:sym typeface="Roboto"/>
            </a:endParaRPr>
          </a:p>
          <a:p>
            <a:pPr marL="457200" lvl="0" indent="0" algn="l" rtl="0">
              <a:lnSpc>
                <a:spcPct val="120000"/>
              </a:lnSpc>
              <a:spcBef>
                <a:spcPts val="0"/>
              </a:spcBef>
              <a:spcAft>
                <a:spcPts val="0"/>
              </a:spcAft>
              <a:buNone/>
            </a:pPr>
            <a:r>
              <a:rPr lang="en" sz="1600">
                <a:solidFill>
                  <a:schemeClr val="dk1"/>
                </a:solidFill>
                <a:latin typeface="Roboto"/>
                <a:ea typeface="Roboto"/>
                <a:cs typeface="Roboto"/>
                <a:sym typeface="Roboto"/>
              </a:rPr>
              <a:t>single log file.</a:t>
            </a:r>
            <a:endParaRPr sz="1600">
              <a:solidFill>
                <a:schemeClr val="dk1"/>
              </a:solidFill>
              <a:latin typeface="Roboto"/>
              <a:ea typeface="Roboto"/>
              <a:cs typeface="Roboto"/>
              <a:sym typeface="Roboto"/>
            </a:endParaRPr>
          </a:p>
          <a:p>
            <a:pPr marL="457200" lvl="0" indent="0" algn="l" rtl="0">
              <a:lnSpc>
                <a:spcPct val="120000"/>
              </a:lnSpc>
              <a:spcBef>
                <a:spcPts val="1200"/>
              </a:spcBef>
              <a:spcAft>
                <a:spcPts val="1200"/>
              </a:spcAft>
              <a:buNone/>
            </a:pPr>
            <a:r>
              <a:rPr lang="en" sz="1600">
                <a:solidFill>
                  <a:schemeClr val="dk1"/>
                </a:solidFill>
                <a:latin typeface="Roboto"/>
                <a:ea typeface="Roboto"/>
                <a:cs typeface="Roboto"/>
                <a:sym typeface="Roboto"/>
              </a:rPr>
              <a:t>We can use the </a:t>
            </a:r>
            <a:r>
              <a:rPr lang="en" sz="1600" b="1">
                <a:solidFill>
                  <a:schemeClr val="dk1"/>
                </a:solidFill>
                <a:latin typeface="Inconsolata"/>
                <a:ea typeface="Inconsolata"/>
                <a:cs typeface="Inconsolata"/>
                <a:sym typeface="Inconsolata"/>
              </a:rPr>
              <a:t>cat</a:t>
            </a:r>
            <a:r>
              <a:rPr lang="en" sz="1600">
                <a:solidFill>
                  <a:schemeClr val="dk1"/>
                </a:solidFill>
                <a:latin typeface="Roboto"/>
                <a:ea typeface="Roboto"/>
                <a:cs typeface="Roboto"/>
                <a:sym typeface="Roboto"/>
              </a:rPr>
              <a:t> command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to complete this task.</a:t>
            </a:r>
            <a:endParaRPr sz="1600"/>
          </a:p>
        </p:txBody>
      </p:sp>
      <p:pic>
        <p:nvPicPr>
          <p:cNvPr id="4627" name="Google Shape;4627;p265"/>
          <p:cNvPicPr preferRelativeResize="0"/>
          <p:nvPr/>
        </p:nvPicPr>
        <p:blipFill>
          <a:blip r:embed="rId3">
            <a:alphaModFix/>
          </a:blip>
          <a:stretch>
            <a:fillRect/>
          </a:stretch>
        </p:blipFill>
        <p:spPr>
          <a:xfrm>
            <a:off x="4626452" y="2873273"/>
            <a:ext cx="3810805" cy="17338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31"/>
        <p:cNvGrpSpPr/>
        <p:nvPr/>
      </p:nvGrpSpPr>
      <p:grpSpPr>
        <a:xfrm>
          <a:off x="0" y="0"/>
          <a:ext cx="0" cy="0"/>
          <a:chOff x="0" y="0"/>
          <a:chExt cx="0" cy="0"/>
        </a:xfrm>
      </p:grpSpPr>
      <p:sp>
        <p:nvSpPr>
          <p:cNvPr id="4632" name="Google Shape;4632;p266"/>
          <p:cNvSpPr txBox="1">
            <a:spLocks noGrp="1"/>
          </p:cNvSpPr>
          <p:nvPr>
            <p:ph type="body" idx="3"/>
          </p:nvPr>
        </p:nvSpPr>
        <p:spPr>
          <a:xfrm>
            <a:off x="62975" y="1639268"/>
            <a:ext cx="9144000" cy="2203500"/>
          </a:xfrm>
          <a:prstGeom prst="rect">
            <a:avLst/>
          </a:prstGeom>
        </p:spPr>
        <p:txBody>
          <a:bodyPr spcFirstLastPara="1" wrap="square" lIns="457200" tIns="0" rIns="457200" bIns="914400" anchor="t" anchorCtr="0">
            <a:noAutofit/>
          </a:bodyPr>
          <a:lstStyle/>
          <a:p>
            <a:pPr marL="457200" lvl="0" indent="-342900" algn="l" rtl="0">
              <a:lnSpc>
                <a:spcPct val="150000"/>
              </a:lnSpc>
              <a:spcBef>
                <a:spcPts val="300"/>
              </a:spcBef>
              <a:spcAft>
                <a:spcPts val="0"/>
              </a:spcAft>
              <a:buSzPts val="1800"/>
              <a:buChar char="●"/>
            </a:pPr>
            <a:r>
              <a:rPr lang="en" sz="1800">
                <a:solidFill>
                  <a:srgbClr val="24292E"/>
                </a:solidFill>
              </a:rPr>
              <a:t>To combine </a:t>
            </a:r>
            <a:r>
              <a:rPr lang="en" sz="1800">
                <a:solidFill>
                  <a:srgbClr val="FFFFFF"/>
                </a:solidFill>
                <a:highlight>
                  <a:srgbClr val="000000"/>
                </a:highlight>
                <a:latin typeface="Inconsolata"/>
                <a:ea typeface="Inconsolata"/>
                <a:cs typeface="Inconsolata"/>
                <a:sym typeface="Inconsolata"/>
              </a:rPr>
              <a:t> </a:t>
            </a:r>
            <a:r>
              <a:rPr lang="en" sz="1800">
                <a:solidFill>
                  <a:srgbClr val="4CFF41"/>
                </a:solidFill>
                <a:highlight>
                  <a:srgbClr val="000000"/>
                </a:highlight>
                <a:latin typeface="Inconsolata"/>
                <a:ea typeface="Inconsolata"/>
                <a:cs typeface="Inconsolata"/>
                <a:sym typeface="Inconsolata"/>
              </a:rPr>
              <a:t>1.txt</a:t>
            </a:r>
            <a:r>
              <a:rPr lang="en" sz="1800">
                <a:solidFill>
                  <a:srgbClr val="FFFFFF"/>
                </a:solidFill>
                <a:highlight>
                  <a:srgbClr val="000000"/>
                </a:highlight>
                <a:latin typeface="Inconsolata"/>
                <a:ea typeface="Inconsolata"/>
                <a:cs typeface="Inconsolata"/>
                <a:sym typeface="Inconsolata"/>
              </a:rPr>
              <a:t> </a:t>
            </a:r>
            <a:r>
              <a:rPr lang="en" sz="1800">
                <a:solidFill>
                  <a:srgbClr val="24292E"/>
                </a:solidFill>
                <a:latin typeface="Arial"/>
                <a:ea typeface="Arial"/>
                <a:cs typeface="Arial"/>
                <a:sym typeface="Arial"/>
              </a:rPr>
              <a:t> </a:t>
            </a:r>
            <a:r>
              <a:rPr lang="en" sz="1800">
                <a:solidFill>
                  <a:srgbClr val="24292E"/>
                </a:solidFill>
              </a:rPr>
              <a:t>and</a:t>
            </a:r>
            <a:r>
              <a:rPr lang="en" sz="1800">
                <a:solidFill>
                  <a:srgbClr val="24292E"/>
                </a:solidFill>
                <a:latin typeface="Arial"/>
                <a:ea typeface="Arial"/>
                <a:cs typeface="Arial"/>
                <a:sym typeface="Arial"/>
              </a:rPr>
              <a:t> </a:t>
            </a:r>
            <a:r>
              <a:rPr lang="en" sz="1800">
                <a:solidFill>
                  <a:srgbClr val="24292E"/>
                </a:solidFill>
              </a:rPr>
              <a:t> </a:t>
            </a:r>
            <a:r>
              <a:rPr lang="en" sz="1800">
                <a:solidFill>
                  <a:srgbClr val="4CFF41"/>
                </a:solidFill>
                <a:highlight>
                  <a:schemeClr val="dk1"/>
                </a:highlight>
                <a:latin typeface="Inconsolata"/>
                <a:ea typeface="Inconsolata"/>
                <a:cs typeface="Inconsolata"/>
                <a:sym typeface="Inconsolata"/>
              </a:rPr>
              <a:t> 2.txt </a:t>
            </a:r>
            <a:r>
              <a:rPr lang="en" sz="1800">
                <a:solidFill>
                  <a:srgbClr val="24292E"/>
                </a:solidFill>
              </a:rPr>
              <a:t>, run</a:t>
            </a:r>
            <a:r>
              <a:rPr lang="en" sz="1800">
                <a:solidFill>
                  <a:srgbClr val="24292E"/>
                </a:solidFill>
                <a:latin typeface="Arial"/>
                <a:ea typeface="Arial"/>
                <a:cs typeface="Arial"/>
                <a:sym typeface="Arial"/>
              </a:rPr>
              <a:t> </a:t>
            </a:r>
            <a:r>
              <a:rPr lang="en" sz="1800">
                <a:solidFill>
                  <a:srgbClr val="4CFF41"/>
                </a:solidFill>
                <a:highlight>
                  <a:srgbClr val="000000"/>
                </a:highlight>
                <a:latin typeface="Inconsolata"/>
                <a:ea typeface="Inconsolata"/>
                <a:cs typeface="Inconsolata"/>
                <a:sym typeface="Inconsolata"/>
              </a:rPr>
              <a:t> cat</a:t>
            </a:r>
            <a:r>
              <a:rPr lang="en" sz="1800">
                <a:solidFill>
                  <a:srgbClr val="4CFF41"/>
                </a:solidFill>
                <a:highlight>
                  <a:srgbClr val="000000"/>
                </a:highlight>
              </a:rPr>
              <a:t> </a:t>
            </a:r>
            <a:r>
              <a:rPr lang="en" sz="1800">
                <a:solidFill>
                  <a:srgbClr val="4CFF41"/>
                </a:solidFill>
                <a:highlight>
                  <a:srgbClr val="000000"/>
                </a:highlight>
                <a:latin typeface="Inconsolata"/>
                <a:ea typeface="Inconsolata"/>
                <a:cs typeface="Inconsolata"/>
                <a:sym typeface="Inconsolata"/>
              </a:rPr>
              <a:t> </a:t>
            </a:r>
            <a:r>
              <a:rPr lang="en" sz="1800">
                <a:solidFill>
                  <a:srgbClr val="4CFF41"/>
                </a:solidFill>
                <a:highlight>
                  <a:schemeClr val="dk1"/>
                </a:highlight>
                <a:latin typeface="Inconsolata"/>
                <a:ea typeface="Inconsolata"/>
                <a:cs typeface="Inconsolata"/>
                <a:sym typeface="Inconsolata"/>
              </a:rPr>
              <a:t>1.txt 2.txt </a:t>
            </a:r>
            <a:r>
              <a:rPr lang="en" sz="1600"/>
              <a:t>.</a:t>
            </a:r>
            <a:r>
              <a:rPr lang="en" sz="1600">
                <a:solidFill>
                  <a:srgbClr val="4CFF41"/>
                </a:solidFill>
                <a:highlight>
                  <a:schemeClr val="dk1"/>
                </a:highlight>
                <a:latin typeface="Inconsolata"/>
                <a:ea typeface="Inconsolata"/>
                <a:cs typeface="Inconsolata"/>
                <a:sym typeface="Inconsolata"/>
              </a:rPr>
              <a:t> </a:t>
            </a:r>
            <a:r>
              <a:rPr lang="en" sz="1600">
                <a:solidFill>
                  <a:srgbClr val="FFFFFF"/>
                </a:solidFill>
                <a:highlight>
                  <a:schemeClr val="dk1"/>
                </a:highlight>
                <a:latin typeface="Inconsolata"/>
                <a:ea typeface="Inconsolata"/>
                <a:cs typeface="Inconsolata"/>
                <a:sym typeface="Inconsolata"/>
              </a:rPr>
              <a:t> </a:t>
            </a:r>
            <a:r>
              <a:rPr lang="en" sz="1600">
                <a:solidFill>
                  <a:srgbClr val="24292E"/>
                </a:solidFill>
                <a:latin typeface="Arial"/>
                <a:ea typeface="Arial"/>
                <a:cs typeface="Arial"/>
                <a:sym typeface="Arial"/>
              </a:rPr>
              <a:t> </a:t>
            </a:r>
            <a:endParaRPr sz="1600">
              <a:solidFill>
                <a:srgbClr val="24292E"/>
              </a:solidFill>
              <a:latin typeface="Arial"/>
              <a:ea typeface="Arial"/>
              <a:cs typeface="Arial"/>
              <a:sym typeface="Arial"/>
            </a:endParaRPr>
          </a:p>
          <a:p>
            <a:pPr marL="457200" lvl="0" indent="-342900" algn="l" rtl="0">
              <a:lnSpc>
                <a:spcPct val="150000"/>
              </a:lnSpc>
              <a:spcBef>
                <a:spcPts val="1000"/>
              </a:spcBef>
              <a:spcAft>
                <a:spcPts val="0"/>
              </a:spcAft>
              <a:buSzPts val="1800"/>
              <a:buChar char="●"/>
            </a:pPr>
            <a:r>
              <a:rPr lang="en" sz="1800">
                <a:solidFill>
                  <a:srgbClr val="24292E"/>
                </a:solidFill>
              </a:rPr>
              <a:t>This displays the combined results of </a:t>
            </a:r>
            <a:r>
              <a:rPr lang="en" sz="1800">
                <a:solidFill>
                  <a:srgbClr val="4CFF41"/>
                </a:solidFill>
                <a:highlight>
                  <a:schemeClr val="dk1"/>
                </a:highlight>
                <a:latin typeface="Inconsolata"/>
                <a:ea typeface="Inconsolata"/>
                <a:cs typeface="Inconsolata"/>
                <a:sym typeface="Inconsolata"/>
              </a:rPr>
              <a:t> 1.txt </a:t>
            </a:r>
            <a:r>
              <a:rPr lang="en" sz="1800">
                <a:solidFill>
                  <a:srgbClr val="24292E"/>
                </a:solidFill>
                <a:latin typeface="Arial"/>
                <a:ea typeface="Arial"/>
                <a:cs typeface="Arial"/>
                <a:sym typeface="Arial"/>
              </a:rPr>
              <a:t> </a:t>
            </a:r>
            <a:r>
              <a:rPr lang="en" sz="1800">
                <a:solidFill>
                  <a:srgbClr val="24292E"/>
                </a:solidFill>
              </a:rPr>
              <a:t>and</a:t>
            </a:r>
            <a:r>
              <a:rPr lang="en" sz="1800">
                <a:solidFill>
                  <a:srgbClr val="24292E"/>
                </a:solidFill>
                <a:latin typeface="Arial"/>
                <a:ea typeface="Arial"/>
                <a:cs typeface="Arial"/>
                <a:sym typeface="Arial"/>
              </a:rPr>
              <a:t> </a:t>
            </a:r>
            <a:r>
              <a:rPr lang="en" sz="1800">
                <a:solidFill>
                  <a:srgbClr val="FFFFFF"/>
                </a:solidFill>
                <a:highlight>
                  <a:schemeClr val="dk1"/>
                </a:highlight>
                <a:latin typeface="Inconsolata"/>
                <a:ea typeface="Inconsolata"/>
                <a:cs typeface="Inconsolata"/>
                <a:sym typeface="Inconsolata"/>
              </a:rPr>
              <a:t> </a:t>
            </a:r>
            <a:r>
              <a:rPr lang="en" sz="1800">
                <a:solidFill>
                  <a:srgbClr val="4CFF41"/>
                </a:solidFill>
                <a:highlight>
                  <a:schemeClr val="dk1"/>
                </a:highlight>
                <a:latin typeface="Inconsolata"/>
                <a:ea typeface="Inconsolata"/>
                <a:cs typeface="Inconsolata"/>
                <a:sym typeface="Inconsolata"/>
              </a:rPr>
              <a:t>2.txt</a:t>
            </a:r>
            <a:r>
              <a:rPr lang="en" sz="1800">
                <a:solidFill>
                  <a:srgbClr val="FFFFFF"/>
                </a:solidFill>
                <a:highlight>
                  <a:schemeClr val="dk1"/>
                </a:highlight>
                <a:latin typeface="Inconsolata"/>
                <a:ea typeface="Inconsolata"/>
                <a:cs typeface="Inconsolata"/>
                <a:sym typeface="Inconsolata"/>
              </a:rPr>
              <a:t> </a:t>
            </a:r>
            <a:r>
              <a:rPr lang="en" sz="1800">
                <a:solidFill>
                  <a:srgbClr val="24292E"/>
                </a:solidFill>
                <a:latin typeface="Arial"/>
                <a:ea typeface="Arial"/>
                <a:cs typeface="Arial"/>
                <a:sym typeface="Arial"/>
              </a:rPr>
              <a:t> — </a:t>
            </a:r>
            <a:r>
              <a:rPr lang="en" sz="1800">
                <a:solidFill>
                  <a:srgbClr val="24292E"/>
                </a:solidFill>
              </a:rPr>
              <a:t>but doesn't save the results beyond the command line.</a:t>
            </a:r>
            <a:endParaRPr sz="3600">
              <a:solidFill>
                <a:srgbClr val="24292E"/>
              </a:solidFill>
              <a:latin typeface="Courier New"/>
              <a:ea typeface="Courier New"/>
              <a:cs typeface="Courier New"/>
              <a:sym typeface="Courier New"/>
            </a:endParaRPr>
          </a:p>
        </p:txBody>
      </p:sp>
      <p:sp>
        <p:nvSpPr>
          <p:cNvPr id="4633" name="Google Shape;4633;p266"/>
          <p:cNvSpPr/>
          <p:nvPr/>
        </p:nvSpPr>
        <p:spPr>
          <a:xfrm>
            <a:off x="218700" y="895500"/>
            <a:ext cx="8706600" cy="586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The cat</a:t>
            </a:r>
            <a:r>
              <a:rPr lang="en"/>
              <a:t> Command</a:t>
            </a:r>
            <a:endParaRPr/>
          </a:p>
        </p:txBody>
      </p:sp>
      <p:sp>
        <p:nvSpPr>
          <p:cNvPr id="4635" name="Google Shape;4635;p2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636" name="Google Shape;4636;p266"/>
          <p:cNvSpPr txBox="1">
            <a:spLocks noGrp="1"/>
          </p:cNvSpPr>
          <p:nvPr>
            <p:ph type="body" idx="3"/>
          </p:nvPr>
        </p:nvSpPr>
        <p:spPr>
          <a:xfrm>
            <a:off x="454175" y="921900"/>
            <a:ext cx="8361600" cy="533700"/>
          </a:xfrm>
          <a:prstGeom prst="rect">
            <a:avLst/>
          </a:prstGeom>
        </p:spPr>
        <p:txBody>
          <a:bodyPr spcFirstLastPara="1" wrap="square" lIns="0" tIns="0" rIns="0" bIns="0" anchor="ctr" anchorCtr="0">
            <a:noAutofit/>
          </a:bodyPr>
          <a:lstStyle/>
          <a:p>
            <a:pPr marL="0" lvl="0" indent="0" algn="l" rtl="0">
              <a:lnSpc>
                <a:spcPct val="112000"/>
              </a:lnSpc>
              <a:spcBef>
                <a:spcPts val="0"/>
              </a:spcBef>
              <a:spcAft>
                <a:spcPts val="300"/>
              </a:spcAft>
              <a:buNone/>
            </a:pPr>
            <a:r>
              <a:rPr lang="en" sz="3000" b="1">
                <a:latin typeface="Inconsolata"/>
                <a:ea typeface="Inconsolata"/>
                <a:cs typeface="Inconsolata"/>
                <a:sym typeface="Inconsolata"/>
              </a:rPr>
              <a:t>cat</a:t>
            </a:r>
            <a:r>
              <a:rPr lang="en" sz="2000">
                <a:solidFill>
                  <a:srgbClr val="24292E"/>
                </a:solidFill>
                <a:latin typeface="Arial"/>
                <a:ea typeface="Arial"/>
                <a:cs typeface="Arial"/>
                <a:sym typeface="Arial"/>
              </a:rPr>
              <a:t> (</a:t>
            </a:r>
            <a:r>
              <a:rPr lang="en" sz="2000" i="1">
                <a:solidFill>
                  <a:srgbClr val="24292E"/>
                </a:solidFill>
              </a:rPr>
              <a:t>concatenate</a:t>
            </a:r>
            <a:r>
              <a:rPr lang="en" sz="2000">
                <a:solidFill>
                  <a:srgbClr val="24292E"/>
                </a:solidFill>
              </a:rPr>
              <a:t>): combines files and displays the results.</a:t>
            </a:r>
            <a:endParaRPr sz="2000"/>
          </a:p>
        </p:txBody>
      </p:sp>
      <p:grpSp>
        <p:nvGrpSpPr>
          <p:cNvPr id="4637" name="Google Shape;4637;p266"/>
          <p:cNvGrpSpPr/>
          <p:nvPr/>
        </p:nvGrpSpPr>
        <p:grpSpPr>
          <a:xfrm>
            <a:off x="1073250" y="3017250"/>
            <a:ext cx="6997500" cy="1733400"/>
            <a:chOff x="962125" y="3028650"/>
            <a:chExt cx="6997500" cy="1733400"/>
          </a:xfrm>
        </p:grpSpPr>
        <p:sp>
          <p:nvSpPr>
            <p:cNvPr id="4638" name="Google Shape;4638;p266"/>
            <p:cNvSpPr/>
            <p:nvPr/>
          </p:nvSpPr>
          <p:spPr>
            <a:xfrm>
              <a:off x="962125" y="3028650"/>
              <a:ext cx="6997500" cy="1733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9" name="Google Shape;4639;p266"/>
            <p:cNvGrpSpPr/>
            <p:nvPr/>
          </p:nvGrpSpPr>
          <p:grpSpPr>
            <a:xfrm>
              <a:off x="1398375" y="3292050"/>
              <a:ext cx="4817150" cy="1206600"/>
              <a:chOff x="1455238" y="3289650"/>
              <a:chExt cx="4817150" cy="1206600"/>
            </a:xfrm>
          </p:grpSpPr>
          <p:sp>
            <p:nvSpPr>
              <p:cNvPr id="4640" name="Google Shape;4640;p266"/>
              <p:cNvSpPr/>
              <p:nvPr/>
            </p:nvSpPr>
            <p:spPr>
              <a:xfrm>
                <a:off x="1455238" y="3289650"/>
                <a:ext cx="947400" cy="1206600"/>
              </a:xfrm>
              <a:prstGeom prst="foldedCorner">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1.txt: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A B C D </a:t>
                </a:r>
                <a:endParaRPr/>
              </a:p>
            </p:txBody>
          </p:sp>
          <p:sp>
            <p:nvSpPr>
              <p:cNvPr id="4641" name="Google Shape;4641;p266"/>
              <p:cNvSpPr/>
              <p:nvPr/>
            </p:nvSpPr>
            <p:spPr>
              <a:xfrm>
                <a:off x="2609263" y="3289650"/>
                <a:ext cx="947400" cy="1206600"/>
              </a:xfrm>
              <a:prstGeom prst="foldedCorner">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2.txt: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E F G H </a:t>
                </a:r>
                <a:endParaRPr/>
              </a:p>
            </p:txBody>
          </p:sp>
          <p:sp>
            <p:nvSpPr>
              <p:cNvPr id="4642" name="Google Shape;4642;p266"/>
              <p:cNvSpPr/>
              <p:nvPr/>
            </p:nvSpPr>
            <p:spPr>
              <a:xfrm>
                <a:off x="3917088" y="3410550"/>
                <a:ext cx="2355300" cy="826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FF00"/>
                    </a:solidFill>
                    <a:latin typeface="Inconsolata"/>
                    <a:ea typeface="Inconsolata"/>
                    <a:cs typeface="Inconsolata"/>
                    <a:sym typeface="Inconsolata"/>
                  </a:rPr>
                  <a:t>cat 1.txt 2.txt</a:t>
                </a:r>
                <a:endParaRPr>
                  <a:solidFill>
                    <a:srgbClr val="00FF00"/>
                  </a:solidFill>
                  <a:latin typeface="Inconsolata"/>
                  <a:ea typeface="Inconsolata"/>
                  <a:cs typeface="Inconsolata"/>
                  <a:sym typeface="Inconsolata"/>
                </a:endParaRPr>
              </a:p>
            </p:txBody>
          </p:sp>
        </p:grpSp>
      </p:grpSp>
      <p:sp>
        <p:nvSpPr>
          <p:cNvPr id="4643" name="Google Shape;4643;p266"/>
          <p:cNvSpPr/>
          <p:nvPr/>
        </p:nvSpPr>
        <p:spPr>
          <a:xfrm>
            <a:off x="6692075" y="3411900"/>
            <a:ext cx="947400" cy="812400"/>
          </a:xfrm>
          <a:prstGeom prst="foldedCorner">
            <a:avLst>
              <a:gd name="adj" fmla="val 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FF00"/>
                </a:solidFill>
                <a:latin typeface="Inconsolata"/>
                <a:ea typeface="Inconsolata"/>
                <a:cs typeface="Inconsolata"/>
                <a:sym typeface="Inconsolata"/>
              </a:rPr>
              <a:t>A B C D </a:t>
            </a:r>
            <a:endParaRPr>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a:solidFill>
                  <a:srgbClr val="00FF00"/>
                </a:solidFill>
                <a:latin typeface="Inconsolata"/>
                <a:ea typeface="Inconsolata"/>
                <a:cs typeface="Inconsolata"/>
                <a:sym typeface="Inconsolata"/>
              </a:rPr>
              <a:t>E F G H </a:t>
            </a:r>
            <a:endParaRPr>
              <a:solidFill>
                <a:srgbClr val="00FF00"/>
              </a:solidFill>
              <a:latin typeface="Inconsolata"/>
              <a:ea typeface="Inconsolata"/>
              <a:cs typeface="Inconsolata"/>
              <a:sym typeface="Inconsolat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267"/>
          <p:cNvSpPr/>
          <p:nvPr/>
        </p:nvSpPr>
        <p:spPr>
          <a:xfrm>
            <a:off x="218700" y="895500"/>
            <a:ext cx="8706600" cy="586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The cat</a:t>
            </a:r>
            <a:r>
              <a:rPr lang="en"/>
              <a:t> Command</a:t>
            </a:r>
            <a:endParaRPr/>
          </a:p>
        </p:txBody>
      </p:sp>
      <p:sp>
        <p:nvSpPr>
          <p:cNvPr id="4650" name="Google Shape;4650;p2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651" name="Google Shape;4651;p267"/>
          <p:cNvSpPr txBox="1">
            <a:spLocks noGrp="1"/>
          </p:cNvSpPr>
          <p:nvPr>
            <p:ph type="body" idx="3"/>
          </p:nvPr>
        </p:nvSpPr>
        <p:spPr>
          <a:xfrm>
            <a:off x="454175" y="921900"/>
            <a:ext cx="8361600" cy="533700"/>
          </a:xfrm>
          <a:prstGeom prst="rect">
            <a:avLst/>
          </a:prstGeom>
        </p:spPr>
        <p:txBody>
          <a:bodyPr spcFirstLastPara="1" wrap="square" lIns="0" tIns="0" rIns="0" bIns="0" anchor="ctr" anchorCtr="0">
            <a:noAutofit/>
          </a:bodyPr>
          <a:lstStyle/>
          <a:p>
            <a:pPr marL="0" lvl="0" indent="0" algn="l" rtl="0">
              <a:lnSpc>
                <a:spcPct val="112000"/>
              </a:lnSpc>
              <a:spcBef>
                <a:spcPts val="0"/>
              </a:spcBef>
              <a:spcAft>
                <a:spcPts val="300"/>
              </a:spcAft>
              <a:buNone/>
            </a:pPr>
            <a:r>
              <a:rPr lang="en" sz="3000" b="1">
                <a:latin typeface="Inconsolata"/>
                <a:ea typeface="Inconsolata"/>
                <a:cs typeface="Inconsolata"/>
                <a:sym typeface="Inconsolata"/>
              </a:rPr>
              <a:t>cat</a:t>
            </a:r>
            <a:r>
              <a:rPr lang="en" sz="2000">
                <a:solidFill>
                  <a:srgbClr val="24292E"/>
                </a:solidFill>
                <a:latin typeface="Arial"/>
                <a:ea typeface="Arial"/>
                <a:cs typeface="Arial"/>
                <a:sym typeface="Arial"/>
              </a:rPr>
              <a:t> is also used to simply view the contents of a single file: </a:t>
            </a:r>
            <a:endParaRPr sz="2000"/>
          </a:p>
        </p:txBody>
      </p:sp>
      <p:grpSp>
        <p:nvGrpSpPr>
          <p:cNvPr id="4652" name="Google Shape;4652;p267"/>
          <p:cNvGrpSpPr/>
          <p:nvPr/>
        </p:nvGrpSpPr>
        <p:grpSpPr>
          <a:xfrm>
            <a:off x="658975" y="2036025"/>
            <a:ext cx="6997500" cy="1733400"/>
            <a:chOff x="962125" y="3028650"/>
            <a:chExt cx="6997500" cy="1733400"/>
          </a:xfrm>
        </p:grpSpPr>
        <p:sp>
          <p:nvSpPr>
            <p:cNvPr id="4653" name="Google Shape;4653;p267"/>
            <p:cNvSpPr/>
            <p:nvPr/>
          </p:nvSpPr>
          <p:spPr>
            <a:xfrm>
              <a:off x="962125" y="3028650"/>
              <a:ext cx="6997500" cy="1733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4" name="Google Shape;4654;p267"/>
            <p:cNvGrpSpPr/>
            <p:nvPr/>
          </p:nvGrpSpPr>
          <p:grpSpPr>
            <a:xfrm>
              <a:off x="1763325" y="3292050"/>
              <a:ext cx="4452200" cy="1206600"/>
              <a:chOff x="1820188" y="3289650"/>
              <a:chExt cx="4452200" cy="1206600"/>
            </a:xfrm>
          </p:grpSpPr>
          <p:sp>
            <p:nvSpPr>
              <p:cNvPr id="4655" name="Google Shape;4655;p267"/>
              <p:cNvSpPr/>
              <p:nvPr/>
            </p:nvSpPr>
            <p:spPr>
              <a:xfrm>
                <a:off x="1820188" y="3289650"/>
                <a:ext cx="1439700" cy="1206600"/>
              </a:xfrm>
              <a:prstGeom prst="foldedCorner">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t>Readme.txt:</a:t>
                </a:r>
                <a:endParaRPr u="sng"/>
              </a:p>
              <a:p>
                <a:pPr marL="0" lvl="0" indent="0" algn="l" rtl="0">
                  <a:spcBef>
                    <a:spcPts val="0"/>
                  </a:spcBef>
                  <a:spcAft>
                    <a:spcPts val="0"/>
                  </a:spcAft>
                  <a:buNone/>
                </a:pPr>
                <a:endParaRPr u="sng"/>
              </a:p>
              <a:p>
                <a:pPr marL="0" lvl="0" indent="0" algn="l" rtl="0">
                  <a:spcBef>
                    <a:spcPts val="0"/>
                  </a:spcBef>
                  <a:spcAft>
                    <a:spcPts val="0"/>
                  </a:spcAft>
                  <a:buNone/>
                </a:pPr>
                <a:r>
                  <a:rPr lang="en"/>
                  <a:t>hello!</a:t>
                </a:r>
                <a:endParaRPr/>
              </a:p>
            </p:txBody>
          </p:sp>
          <p:sp>
            <p:nvSpPr>
              <p:cNvPr id="4656" name="Google Shape;4656;p267"/>
              <p:cNvSpPr/>
              <p:nvPr/>
            </p:nvSpPr>
            <p:spPr>
              <a:xfrm>
                <a:off x="3917088" y="3410550"/>
                <a:ext cx="2355300" cy="8262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FF00"/>
                    </a:solidFill>
                    <a:latin typeface="Inconsolata"/>
                    <a:ea typeface="Inconsolata"/>
                    <a:cs typeface="Inconsolata"/>
                    <a:sym typeface="Inconsolata"/>
                  </a:rPr>
                  <a:t>cat ReadMe.txt </a:t>
                </a:r>
                <a:endParaRPr>
                  <a:solidFill>
                    <a:srgbClr val="00FF00"/>
                  </a:solidFill>
                  <a:latin typeface="Inconsolata"/>
                  <a:ea typeface="Inconsolata"/>
                  <a:cs typeface="Inconsolata"/>
                  <a:sym typeface="Inconsolata"/>
                </a:endParaRPr>
              </a:p>
            </p:txBody>
          </p:sp>
        </p:grpSp>
      </p:grpSp>
      <p:sp>
        <p:nvSpPr>
          <p:cNvPr id="4657" name="Google Shape;4657;p267"/>
          <p:cNvSpPr/>
          <p:nvPr/>
        </p:nvSpPr>
        <p:spPr>
          <a:xfrm>
            <a:off x="6307350" y="2496525"/>
            <a:ext cx="947400" cy="812400"/>
          </a:xfrm>
          <a:prstGeom prst="foldedCorner">
            <a:avLst>
              <a:gd name="adj" fmla="val 0"/>
            </a:avLst>
          </a:prstGeom>
          <a:solidFill>
            <a:srgbClr val="00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FF00"/>
                </a:solidFill>
                <a:latin typeface="Inconsolata"/>
                <a:ea typeface="Inconsolata"/>
                <a:cs typeface="Inconsolata"/>
                <a:sym typeface="Inconsolata"/>
              </a:rPr>
              <a:t>hello! </a:t>
            </a:r>
            <a:endParaRPr>
              <a:solidFill>
                <a:srgbClr val="00FF00"/>
              </a:solidFill>
              <a:latin typeface="Inconsolata"/>
              <a:ea typeface="Inconsolata"/>
              <a:cs typeface="Inconsolata"/>
              <a:sym typeface="Inconsolat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61"/>
        <p:cNvGrpSpPr/>
        <p:nvPr/>
      </p:nvGrpSpPr>
      <p:grpSpPr>
        <a:xfrm>
          <a:off x="0" y="0"/>
          <a:ext cx="0" cy="0"/>
          <a:chOff x="0" y="0"/>
          <a:chExt cx="0" cy="0"/>
        </a:xfrm>
      </p:grpSpPr>
      <p:sp>
        <p:nvSpPr>
          <p:cNvPr id="4662" name="Google Shape;4662;p268"/>
          <p:cNvSpPr txBox="1">
            <a:spLocks noGrp="1"/>
          </p:cNvSpPr>
          <p:nvPr>
            <p:ph type="title"/>
          </p:nvPr>
        </p:nvSpPr>
        <p:spPr>
          <a:xfrm>
            <a:off x="237100" y="1842750"/>
            <a:ext cx="8595300" cy="792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800">
                <a:solidFill>
                  <a:srgbClr val="24292E"/>
                </a:solidFill>
                <a:latin typeface="Roboto"/>
                <a:ea typeface="Roboto"/>
                <a:cs typeface="Roboto"/>
                <a:sym typeface="Roboto"/>
              </a:rPr>
              <a:t>This command does not </a:t>
            </a:r>
            <a:r>
              <a:rPr lang="en" sz="2800" i="1">
                <a:solidFill>
                  <a:srgbClr val="24292E"/>
                </a:solidFill>
                <a:latin typeface="Roboto"/>
                <a:ea typeface="Roboto"/>
                <a:cs typeface="Roboto"/>
                <a:sym typeface="Roboto"/>
              </a:rPr>
              <a:t>save</a:t>
            </a:r>
            <a:r>
              <a:rPr lang="en" sz="2800">
                <a:solidFill>
                  <a:srgbClr val="24292E"/>
                </a:solidFill>
                <a:latin typeface="Roboto"/>
                <a:ea typeface="Roboto"/>
                <a:cs typeface="Roboto"/>
                <a:sym typeface="Roboto"/>
              </a:rPr>
              <a:t> the results. </a:t>
            </a:r>
            <a:endParaRPr sz="2800">
              <a:solidFill>
                <a:srgbClr val="24292E"/>
              </a:solidFill>
              <a:latin typeface="Roboto"/>
              <a:ea typeface="Roboto"/>
              <a:cs typeface="Roboto"/>
              <a:sym typeface="Roboto"/>
            </a:endParaRPr>
          </a:p>
          <a:p>
            <a:pPr marL="0" lvl="0" indent="0" algn="ctr" rtl="0">
              <a:lnSpc>
                <a:spcPct val="115000"/>
              </a:lnSpc>
              <a:spcBef>
                <a:spcPts val="0"/>
              </a:spcBef>
              <a:spcAft>
                <a:spcPts val="0"/>
              </a:spcAft>
              <a:buNone/>
            </a:pPr>
            <a:r>
              <a:rPr lang="en" sz="2800">
                <a:solidFill>
                  <a:srgbClr val="24292E"/>
                </a:solidFill>
                <a:latin typeface="Roboto"/>
                <a:ea typeface="Roboto"/>
                <a:cs typeface="Roboto"/>
                <a:sym typeface="Roboto"/>
              </a:rPr>
              <a:t>To save results of the </a:t>
            </a:r>
            <a:r>
              <a:rPr lang="en" sz="3200" b="1">
                <a:latin typeface="Inconsolata"/>
                <a:ea typeface="Inconsolata"/>
                <a:cs typeface="Inconsolata"/>
                <a:sym typeface="Inconsolata"/>
              </a:rPr>
              <a:t>cat</a:t>
            </a:r>
            <a:r>
              <a:rPr lang="en" sz="2800">
                <a:solidFill>
                  <a:srgbClr val="24292E"/>
                </a:solidFill>
                <a:latin typeface="Roboto"/>
                <a:ea typeface="Roboto"/>
                <a:cs typeface="Roboto"/>
                <a:sym typeface="Roboto"/>
              </a:rPr>
              <a:t> command, </a:t>
            </a:r>
            <a:br>
              <a:rPr lang="en" sz="2800">
                <a:solidFill>
                  <a:srgbClr val="24292E"/>
                </a:solidFill>
                <a:latin typeface="Roboto"/>
                <a:ea typeface="Roboto"/>
                <a:cs typeface="Roboto"/>
                <a:sym typeface="Roboto"/>
              </a:rPr>
            </a:br>
            <a:r>
              <a:rPr lang="en" sz="2800">
                <a:solidFill>
                  <a:srgbClr val="24292E"/>
                </a:solidFill>
                <a:latin typeface="Roboto"/>
                <a:ea typeface="Roboto"/>
                <a:cs typeface="Roboto"/>
                <a:sym typeface="Roboto"/>
              </a:rPr>
              <a:t>you have to redirect the </a:t>
            </a:r>
            <a:r>
              <a:rPr lang="en" sz="2800" b="1">
                <a:solidFill>
                  <a:srgbClr val="24292E"/>
                </a:solidFill>
                <a:latin typeface="Roboto"/>
                <a:ea typeface="Roboto"/>
                <a:cs typeface="Roboto"/>
                <a:sym typeface="Roboto"/>
              </a:rPr>
              <a:t>data stream</a:t>
            </a:r>
            <a:r>
              <a:rPr lang="en" sz="2800">
                <a:solidFill>
                  <a:srgbClr val="24292E"/>
                </a:solidFill>
                <a:latin typeface="Roboto"/>
                <a:ea typeface="Roboto"/>
                <a:cs typeface="Roboto"/>
                <a:sym typeface="Roboto"/>
              </a:rPr>
              <a:t>.</a:t>
            </a:r>
            <a:endParaRPr sz="2800"/>
          </a:p>
        </p:txBody>
      </p:sp>
      <p:sp>
        <p:nvSpPr>
          <p:cNvPr id="4663" name="Google Shape;4663;p2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67"/>
        <p:cNvGrpSpPr/>
        <p:nvPr/>
      </p:nvGrpSpPr>
      <p:grpSpPr>
        <a:xfrm>
          <a:off x="0" y="0"/>
          <a:ext cx="0" cy="0"/>
          <a:chOff x="0" y="0"/>
          <a:chExt cx="0" cy="0"/>
        </a:xfrm>
      </p:grpSpPr>
      <p:pic>
        <p:nvPicPr>
          <p:cNvPr id="4668" name="Google Shape;4668;p269"/>
          <p:cNvPicPr preferRelativeResize="0"/>
          <p:nvPr/>
        </p:nvPicPr>
        <p:blipFill rotWithShape="1">
          <a:blip r:embed="rId3">
            <a:alphaModFix/>
          </a:blip>
          <a:srcRect l="-17022" t="-1367" r="2317" b="15346"/>
          <a:stretch/>
        </p:blipFill>
        <p:spPr>
          <a:xfrm>
            <a:off x="2164775" y="1217675"/>
            <a:ext cx="6979226" cy="3925826"/>
          </a:xfrm>
          <a:prstGeom prst="rect">
            <a:avLst/>
          </a:prstGeom>
          <a:noFill/>
          <a:ln>
            <a:noFill/>
          </a:ln>
        </p:spPr>
      </p:pic>
      <p:sp>
        <p:nvSpPr>
          <p:cNvPr id="4669" name="Google Shape;4669;p2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4670" name="Google Shape;4670;p2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Data Streams</a:t>
            </a:r>
            <a:endParaRPr/>
          </a:p>
        </p:txBody>
      </p:sp>
      <p:sp>
        <p:nvSpPr>
          <p:cNvPr id="4671" name="Google Shape;4671;p269"/>
          <p:cNvSpPr txBox="1">
            <a:spLocks noGrp="1"/>
          </p:cNvSpPr>
          <p:nvPr>
            <p:ph type="subTitle" idx="1"/>
          </p:nvPr>
        </p:nvSpPr>
        <p:spPr>
          <a:xfrm>
            <a:off x="-16300" y="694325"/>
            <a:ext cx="7528500" cy="1195200"/>
          </a:xfrm>
          <a:prstGeom prst="rect">
            <a:avLst/>
          </a:prstGeom>
          <a:noFill/>
          <a:ln>
            <a:noFill/>
          </a:ln>
        </p:spPr>
        <p:txBody>
          <a:bodyPr spcFirstLastPara="1" wrap="square" lIns="457200" tIns="91425" rIns="457200" bIns="0" anchor="t" anchorCtr="0">
            <a:noAutofit/>
          </a:bodyPr>
          <a:lstStyle/>
          <a:p>
            <a:pPr marL="457200" lvl="0" indent="-317500" algn="l" rtl="0">
              <a:lnSpc>
                <a:spcPct val="115000"/>
              </a:lnSpc>
              <a:spcBef>
                <a:spcPts val="0"/>
              </a:spcBef>
              <a:spcAft>
                <a:spcPts val="0"/>
              </a:spcAft>
              <a:buSzPts val="1400"/>
              <a:buChar char="●"/>
            </a:pPr>
            <a:r>
              <a:rPr lang="en"/>
              <a:t>A </a:t>
            </a:r>
            <a:r>
              <a:rPr lang="en" b="1"/>
              <a:t>data stream</a:t>
            </a:r>
            <a:r>
              <a:rPr lang="en"/>
              <a:t> describes channels of data as they are processed and moved through a system. </a:t>
            </a:r>
            <a:endParaRPr/>
          </a:p>
          <a:p>
            <a:pPr marL="457200" lvl="0" indent="-317500" algn="l" rtl="0">
              <a:lnSpc>
                <a:spcPct val="115000"/>
              </a:lnSpc>
              <a:spcBef>
                <a:spcPts val="1000"/>
              </a:spcBef>
              <a:spcAft>
                <a:spcPts val="0"/>
              </a:spcAft>
              <a:buSzPts val="1400"/>
              <a:buChar char="●"/>
            </a:pPr>
            <a:r>
              <a:rPr lang="en"/>
              <a:t>Data streams are used to move data from one process or program to another.</a:t>
            </a:r>
            <a:endParaRPr/>
          </a:p>
        </p:txBody>
      </p:sp>
      <p:cxnSp>
        <p:nvCxnSpPr>
          <p:cNvPr id="4672" name="Google Shape;4672;p269"/>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4673" name="Google Shape;4673;p269"/>
          <p:cNvSpPr/>
          <p:nvPr/>
        </p:nvSpPr>
        <p:spPr>
          <a:xfrm>
            <a:off x="203025" y="4818650"/>
            <a:ext cx="3871200" cy="138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6"/>
        <p:cNvGrpSpPr/>
        <p:nvPr/>
      </p:nvGrpSpPr>
      <p:grpSpPr>
        <a:xfrm>
          <a:off x="0" y="0"/>
          <a:ext cx="0" cy="0"/>
          <a:chOff x="0" y="0"/>
          <a:chExt cx="0" cy="0"/>
        </a:xfrm>
      </p:grpSpPr>
      <p:sp>
        <p:nvSpPr>
          <p:cNvPr id="3057" name="Google Shape;3057;p15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58"/>
          <p:cNvSpPr txBox="1">
            <a:spLocks noGrp="1"/>
          </p:cNvSpPr>
          <p:nvPr>
            <p:ph type="subTitle" idx="1"/>
          </p:nvPr>
        </p:nvSpPr>
        <p:spPr>
          <a:xfrm>
            <a:off x="0" y="1228525"/>
            <a:ext cx="9144000" cy="393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Identify and explain the structure of a terminal command.</a:t>
            </a:r>
            <a:endParaRPr/>
          </a:p>
        </p:txBody>
      </p:sp>
      <p:sp>
        <p:nvSpPr>
          <p:cNvPr id="3059" name="Google Shape;3059;p15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58"/>
          <p:cNvSpPr txBox="1">
            <a:spLocks noGrp="1"/>
          </p:cNvSpPr>
          <p:nvPr>
            <p:ph type="subTitle" idx="2"/>
          </p:nvPr>
        </p:nvSpPr>
        <p:spPr>
          <a:xfrm>
            <a:off x="250" y="1761950"/>
            <a:ext cx="9144000" cy="393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Explain how options modify the default behavior of a terminal command.</a:t>
            </a:r>
            <a:endParaRPr/>
          </a:p>
        </p:txBody>
      </p:sp>
      <p:sp>
        <p:nvSpPr>
          <p:cNvPr id="3061" name="Google Shape;3061;p15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58"/>
          <p:cNvSpPr txBox="1">
            <a:spLocks noGrp="1"/>
          </p:cNvSpPr>
          <p:nvPr>
            <p:ph type="subTitle" idx="3"/>
          </p:nvPr>
        </p:nvSpPr>
        <p:spPr>
          <a:xfrm>
            <a:off x="0" y="2274300"/>
            <a:ext cx="9144000" cy="393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Use the </a:t>
            </a:r>
            <a:r>
              <a:rPr lang="en" b="1">
                <a:latin typeface="Inconsolata"/>
                <a:ea typeface="Inconsolata"/>
                <a:cs typeface="Inconsolata"/>
                <a:sym typeface="Inconsolata"/>
              </a:rPr>
              <a:t>man</a:t>
            </a:r>
            <a:r>
              <a:rPr lang="en">
                <a:solidFill>
                  <a:schemeClr val="dk1"/>
                </a:solidFill>
                <a:latin typeface="Roboto"/>
                <a:ea typeface="Roboto"/>
                <a:cs typeface="Roboto"/>
                <a:sym typeface="Roboto"/>
              </a:rPr>
              <a:t> command to list instructions and options for each command</a:t>
            </a:r>
            <a:endParaRPr/>
          </a:p>
        </p:txBody>
      </p:sp>
      <p:sp>
        <p:nvSpPr>
          <p:cNvPr id="3063" name="Google Shape;3063;p15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58"/>
          <p:cNvSpPr txBox="1">
            <a:spLocks noGrp="1"/>
          </p:cNvSpPr>
          <p:nvPr>
            <p:ph type="subTitle" idx="4"/>
          </p:nvPr>
        </p:nvSpPr>
        <p:spPr>
          <a:xfrm>
            <a:off x="-250" y="2796925"/>
            <a:ext cx="9144000" cy="393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Use the </a:t>
            </a:r>
            <a:r>
              <a:rPr lang="en" b="1">
                <a:latin typeface="Inconsolata"/>
                <a:ea typeface="Inconsolata"/>
                <a:cs typeface="Inconsolata"/>
                <a:sym typeface="Inconsolata"/>
              </a:rPr>
              <a:t>find</a:t>
            </a:r>
            <a:r>
              <a:rPr lang="en">
                <a:solidFill>
                  <a:schemeClr val="dk1"/>
                </a:solidFill>
                <a:latin typeface="Roboto"/>
                <a:ea typeface="Roboto"/>
                <a:cs typeface="Roboto"/>
                <a:sym typeface="Roboto"/>
              </a:rPr>
              <a:t> command to locate files based on search parameters.</a:t>
            </a:r>
            <a:endParaRPr/>
          </a:p>
        </p:txBody>
      </p:sp>
      <p:sp>
        <p:nvSpPr>
          <p:cNvPr id="3065" name="Google Shape;3065;p15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58"/>
          <p:cNvSpPr txBox="1">
            <a:spLocks noGrp="1"/>
          </p:cNvSpPr>
          <p:nvPr>
            <p:ph type="subTitle" idx="5"/>
          </p:nvPr>
        </p:nvSpPr>
        <p:spPr>
          <a:xfrm>
            <a:off x="0" y="3319550"/>
            <a:ext cx="9144000" cy="393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Use th</a:t>
            </a:r>
            <a:r>
              <a:rPr lang="en">
                <a:latin typeface="Roboto"/>
                <a:ea typeface="Roboto"/>
                <a:cs typeface="Roboto"/>
                <a:sym typeface="Roboto"/>
              </a:rPr>
              <a:t>e </a:t>
            </a:r>
            <a:r>
              <a:rPr lang="en" b="1">
                <a:latin typeface="Inconsolata"/>
                <a:ea typeface="Inconsolata"/>
                <a:cs typeface="Inconsolata"/>
                <a:sym typeface="Inconsolata"/>
              </a:rPr>
              <a:t>grep</a:t>
            </a:r>
            <a:r>
              <a:rPr lang="en">
                <a:latin typeface="Roboto"/>
                <a:ea typeface="Roboto"/>
                <a:cs typeface="Roboto"/>
                <a:sym typeface="Roboto"/>
              </a:rPr>
              <a:t> c</a:t>
            </a:r>
            <a:r>
              <a:rPr lang="en">
                <a:solidFill>
                  <a:schemeClr val="dk1"/>
                </a:solidFill>
                <a:latin typeface="Roboto"/>
                <a:ea typeface="Roboto"/>
                <a:cs typeface="Roboto"/>
                <a:sym typeface="Roboto"/>
              </a:rPr>
              <a:t>ommand to search within the contents of files.</a:t>
            </a:r>
            <a:endParaRPr/>
          </a:p>
        </p:txBody>
      </p:sp>
      <p:sp>
        <p:nvSpPr>
          <p:cNvPr id="3067" name="Google Shape;3067;p15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58"/>
          <p:cNvSpPr txBox="1">
            <a:spLocks noGrp="1"/>
          </p:cNvSpPr>
          <p:nvPr>
            <p:ph type="subTitle" idx="6"/>
          </p:nvPr>
        </p:nvSpPr>
        <p:spPr>
          <a:xfrm>
            <a:off x="-50" y="3850050"/>
            <a:ext cx="9144000" cy="3960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Use the </a:t>
            </a:r>
            <a:r>
              <a:rPr lang="en" b="1">
                <a:latin typeface="Inconsolata"/>
                <a:ea typeface="Inconsolata"/>
                <a:cs typeface="Inconsolata"/>
                <a:sym typeface="Inconsolata"/>
              </a:rPr>
              <a:t>wc</a:t>
            </a:r>
            <a:r>
              <a:rPr lang="en">
                <a:solidFill>
                  <a:schemeClr val="dk1"/>
                </a:solidFill>
                <a:latin typeface="Roboto"/>
                <a:ea typeface="Roboto"/>
                <a:cs typeface="Roboto"/>
                <a:sym typeface="Roboto"/>
              </a:rPr>
              <a:t> command to count words and lines.</a:t>
            </a:r>
            <a:endParaRPr/>
          </a:p>
        </p:txBody>
      </p:sp>
      <p:sp>
        <p:nvSpPr>
          <p:cNvPr id="3069" name="Google Shape;3069;p15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58"/>
          <p:cNvSpPr txBox="1">
            <a:spLocks noGrp="1"/>
          </p:cNvSpPr>
          <p:nvPr>
            <p:ph type="subTitle" idx="7"/>
          </p:nvPr>
        </p:nvSpPr>
        <p:spPr>
          <a:xfrm>
            <a:off x="25" y="4387400"/>
            <a:ext cx="9144000" cy="3960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Combine multiple commands in sequence with </a:t>
            </a:r>
            <a:r>
              <a:rPr lang="en">
                <a:latin typeface="Roboto"/>
                <a:ea typeface="Roboto"/>
                <a:cs typeface="Roboto"/>
                <a:sym typeface="Roboto"/>
              </a:rPr>
              <a:t>pipes</a:t>
            </a:r>
            <a:r>
              <a:rPr lang="en">
                <a:solidFill>
                  <a:schemeClr val="dk1"/>
                </a:solidFill>
                <a:latin typeface="Roboto"/>
                <a:ea typeface="Roboto"/>
                <a:cs typeface="Roboto"/>
                <a:sym typeface="Roboto"/>
              </a:rPr>
              <a:t> to accomplish intermediate IT tasks.</a:t>
            </a:r>
            <a:endParaRPr/>
          </a:p>
        </p:txBody>
      </p:sp>
      <p:pic>
        <p:nvPicPr>
          <p:cNvPr id="3071" name="Google Shape;3071;p158"/>
          <p:cNvPicPr preferRelativeResize="0"/>
          <p:nvPr/>
        </p:nvPicPr>
        <p:blipFill rotWithShape="1">
          <a:blip r:embed="rId3">
            <a:alphaModFix/>
          </a:blip>
          <a:srcRect t="2552" b="2561"/>
          <a:stretch/>
        </p:blipFill>
        <p:spPr>
          <a:xfrm>
            <a:off x="429768" y="1171588"/>
            <a:ext cx="521208" cy="396118"/>
          </a:xfrm>
          <a:prstGeom prst="rect">
            <a:avLst/>
          </a:prstGeom>
          <a:noFill/>
          <a:ln>
            <a:noFill/>
          </a:ln>
        </p:spPr>
      </p:pic>
      <p:pic>
        <p:nvPicPr>
          <p:cNvPr id="3072" name="Google Shape;3072;p158"/>
          <p:cNvPicPr preferRelativeResize="0"/>
          <p:nvPr/>
        </p:nvPicPr>
        <p:blipFill rotWithShape="1">
          <a:blip r:embed="rId3">
            <a:alphaModFix/>
          </a:blip>
          <a:srcRect t="2552" b="2561"/>
          <a:stretch/>
        </p:blipFill>
        <p:spPr>
          <a:xfrm>
            <a:off x="429768" y="1709650"/>
            <a:ext cx="521208" cy="396118"/>
          </a:xfrm>
          <a:prstGeom prst="rect">
            <a:avLst/>
          </a:prstGeom>
          <a:noFill/>
          <a:ln>
            <a:noFill/>
          </a:ln>
        </p:spPr>
      </p:pic>
      <p:pic>
        <p:nvPicPr>
          <p:cNvPr id="3073" name="Google Shape;3073;p158"/>
          <p:cNvPicPr preferRelativeResize="0"/>
          <p:nvPr/>
        </p:nvPicPr>
        <p:blipFill rotWithShape="1">
          <a:blip r:embed="rId3">
            <a:alphaModFix/>
          </a:blip>
          <a:srcRect t="2552" b="2561"/>
          <a:stretch/>
        </p:blipFill>
        <p:spPr>
          <a:xfrm>
            <a:off x="429768" y="2205600"/>
            <a:ext cx="521208" cy="396118"/>
          </a:xfrm>
          <a:prstGeom prst="rect">
            <a:avLst/>
          </a:prstGeom>
          <a:noFill/>
          <a:ln>
            <a:noFill/>
          </a:ln>
        </p:spPr>
      </p:pic>
      <p:pic>
        <p:nvPicPr>
          <p:cNvPr id="3074" name="Google Shape;3074;p158"/>
          <p:cNvPicPr preferRelativeResize="0"/>
          <p:nvPr/>
        </p:nvPicPr>
        <p:blipFill rotWithShape="1">
          <a:blip r:embed="rId3">
            <a:alphaModFix/>
          </a:blip>
          <a:srcRect t="2552" b="2561"/>
          <a:stretch/>
        </p:blipFill>
        <p:spPr>
          <a:xfrm>
            <a:off x="429768" y="2755163"/>
            <a:ext cx="521208" cy="396118"/>
          </a:xfrm>
          <a:prstGeom prst="rect">
            <a:avLst/>
          </a:prstGeom>
          <a:noFill/>
          <a:ln>
            <a:noFill/>
          </a:ln>
        </p:spPr>
      </p:pic>
      <p:pic>
        <p:nvPicPr>
          <p:cNvPr id="3075" name="Google Shape;3075;p158"/>
          <p:cNvPicPr preferRelativeResize="0"/>
          <p:nvPr/>
        </p:nvPicPr>
        <p:blipFill rotWithShape="1">
          <a:blip r:embed="rId3">
            <a:alphaModFix/>
          </a:blip>
          <a:srcRect t="2552" b="2561"/>
          <a:stretch/>
        </p:blipFill>
        <p:spPr>
          <a:xfrm>
            <a:off x="429768" y="3277788"/>
            <a:ext cx="521208" cy="396118"/>
          </a:xfrm>
          <a:prstGeom prst="rect">
            <a:avLst/>
          </a:prstGeom>
          <a:noFill/>
          <a:ln>
            <a:noFill/>
          </a:ln>
        </p:spPr>
      </p:pic>
      <p:pic>
        <p:nvPicPr>
          <p:cNvPr id="3076" name="Google Shape;3076;p158"/>
          <p:cNvPicPr preferRelativeResize="0"/>
          <p:nvPr/>
        </p:nvPicPr>
        <p:blipFill rotWithShape="1">
          <a:blip r:embed="rId3">
            <a:alphaModFix/>
          </a:blip>
          <a:srcRect t="2883" b="2892"/>
          <a:stretch/>
        </p:blipFill>
        <p:spPr>
          <a:xfrm>
            <a:off x="429768" y="3794760"/>
            <a:ext cx="520980" cy="393192"/>
          </a:xfrm>
          <a:prstGeom prst="rect">
            <a:avLst/>
          </a:prstGeom>
          <a:noFill/>
          <a:ln>
            <a:noFill/>
          </a:ln>
        </p:spPr>
      </p:pic>
      <p:pic>
        <p:nvPicPr>
          <p:cNvPr id="3077" name="Google Shape;3077;p158"/>
          <p:cNvPicPr preferRelativeResize="0"/>
          <p:nvPr/>
        </p:nvPicPr>
        <p:blipFill rotWithShape="1">
          <a:blip r:embed="rId3">
            <a:alphaModFix/>
          </a:blip>
          <a:srcRect t="2883" b="2892"/>
          <a:stretch/>
        </p:blipFill>
        <p:spPr>
          <a:xfrm>
            <a:off x="429768" y="4343400"/>
            <a:ext cx="520980" cy="393192"/>
          </a:xfrm>
          <a:prstGeom prst="rect">
            <a:avLst/>
          </a:prstGeom>
          <a:noFill/>
          <a:ln>
            <a:noFill/>
          </a:ln>
        </p:spPr>
      </p:pic>
      <p:sp>
        <p:nvSpPr>
          <p:cNvPr id="3078" name="Google Shape;3078;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a:t>
            </a:r>
            <a:endParaRPr/>
          </a:p>
        </p:txBody>
      </p:sp>
      <p:sp>
        <p:nvSpPr>
          <p:cNvPr id="3079" name="Google Shape;3079;p15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3080" name="Google Shape;3080;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77"/>
        <p:cNvGrpSpPr/>
        <p:nvPr/>
      </p:nvGrpSpPr>
      <p:grpSpPr>
        <a:xfrm>
          <a:off x="0" y="0"/>
          <a:ext cx="0" cy="0"/>
          <a:chOff x="0" y="0"/>
          <a:chExt cx="0" cy="0"/>
        </a:xfrm>
      </p:grpSpPr>
      <p:sp>
        <p:nvSpPr>
          <p:cNvPr id="4678" name="Google Shape;4678;p2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i="1">
                <a:latin typeface="Roboto"/>
                <a:ea typeface="Roboto"/>
                <a:cs typeface="Roboto"/>
                <a:sym typeface="Roboto"/>
              </a:rPr>
              <a:t>stdin </a:t>
            </a:r>
            <a:r>
              <a:rPr lang="en"/>
              <a:t>and</a:t>
            </a:r>
            <a:r>
              <a:rPr lang="en" b="1" i="1">
                <a:latin typeface="Roboto"/>
                <a:ea typeface="Roboto"/>
                <a:cs typeface="Roboto"/>
                <a:sym typeface="Roboto"/>
              </a:rPr>
              <a:t> stdout</a:t>
            </a:r>
            <a:endParaRPr b="1" i="1">
              <a:latin typeface="Roboto"/>
              <a:ea typeface="Roboto"/>
              <a:cs typeface="Roboto"/>
              <a:sym typeface="Roboto"/>
            </a:endParaRPr>
          </a:p>
        </p:txBody>
      </p:sp>
      <p:sp>
        <p:nvSpPr>
          <p:cNvPr id="4679" name="Google Shape;4679;p270"/>
          <p:cNvSpPr txBox="1">
            <a:spLocks noGrp="1"/>
          </p:cNvSpPr>
          <p:nvPr>
            <p:ph type="subTitle" idx="1"/>
          </p:nvPr>
        </p:nvSpPr>
        <p:spPr>
          <a:xfrm>
            <a:off x="0" y="675975"/>
            <a:ext cx="9144000" cy="364800"/>
          </a:xfrm>
          <a:prstGeom prst="rect">
            <a:avLst/>
          </a:prstGeom>
        </p:spPr>
        <p:txBody>
          <a:bodyPr spcFirstLastPara="1" wrap="square" lIns="0" tIns="91425" rIns="91425" bIns="91425" anchor="t" anchorCtr="0">
            <a:noAutofit/>
          </a:bodyPr>
          <a:lstStyle/>
          <a:p>
            <a:pPr marL="457200" lvl="0" indent="0" algn="l" rtl="0">
              <a:lnSpc>
                <a:spcPct val="115000"/>
              </a:lnSpc>
              <a:spcBef>
                <a:spcPts val="300"/>
              </a:spcBef>
              <a:spcAft>
                <a:spcPts val="0"/>
              </a:spcAft>
              <a:buNone/>
            </a:pPr>
            <a:r>
              <a:rPr lang="en"/>
              <a:t>The most common data streams are </a:t>
            </a:r>
            <a:r>
              <a:rPr lang="en" sz="2000" b="1" i="1"/>
              <a:t>stdin</a:t>
            </a:r>
            <a:r>
              <a:rPr lang="en" sz="2000"/>
              <a:t> </a:t>
            </a:r>
            <a:r>
              <a:rPr lang="en"/>
              <a:t>and </a:t>
            </a:r>
            <a:r>
              <a:rPr lang="en" sz="2000" b="1" i="1"/>
              <a:t>stdout</a:t>
            </a:r>
            <a:r>
              <a:rPr lang="en"/>
              <a:t>, pronounced </a:t>
            </a:r>
            <a:endParaRPr/>
          </a:p>
          <a:p>
            <a:pPr marL="457200" lvl="0" indent="0" algn="l" rtl="0">
              <a:lnSpc>
                <a:spcPct val="115000"/>
              </a:lnSpc>
              <a:spcBef>
                <a:spcPts val="300"/>
              </a:spcBef>
              <a:spcAft>
                <a:spcPts val="0"/>
              </a:spcAft>
              <a:buNone/>
            </a:pPr>
            <a:r>
              <a:rPr lang="en"/>
              <a:t>“</a:t>
            </a:r>
            <a:r>
              <a:rPr lang="en" i="1"/>
              <a:t>standard in</a:t>
            </a:r>
            <a:r>
              <a:rPr lang="en"/>
              <a:t>” and “</a:t>
            </a:r>
            <a:r>
              <a:rPr lang="en" i="1"/>
              <a:t>standard ou</a:t>
            </a:r>
            <a:r>
              <a:rPr lang="en"/>
              <a:t>t”.</a:t>
            </a:r>
            <a:endParaRPr/>
          </a:p>
          <a:p>
            <a:pPr marL="0" lvl="0" indent="0" algn="l" rtl="0">
              <a:spcBef>
                <a:spcPts val="1200"/>
              </a:spcBef>
              <a:spcAft>
                <a:spcPts val="0"/>
              </a:spcAft>
              <a:buNone/>
            </a:pPr>
            <a:endParaRPr sz="1200">
              <a:latin typeface="Arial"/>
              <a:ea typeface="Arial"/>
              <a:cs typeface="Arial"/>
              <a:sym typeface="Arial"/>
            </a:endParaRPr>
          </a:p>
        </p:txBody>
      </p:sp>
      <p:sp>
        <p:nvSpPr>
          <p:cNvPr id="4680" name="Google Shape;4680;p2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681" name="Google Shape;4681;p270"/>
          <p:cNvSpPr txBox="1">
            <a:spLocks noGrp="1"/>
          </p:cNvSpPr>
          <p:nvPr>
            <p:ph type="body" idx="3"/>
          </p:nvPr>
        </p:nvSpPr>
        <p:spPr>
          <a:xfrm>
            <a:off x="0" y="1593825"/>
            <a:ext cx="4074300" cy="3117300"/>
          </a:xfrm>
          <a:prstGeom prst="rect">
            <a:avLst/>
          </a:prstGeom>
        </p:spPr>
        <p:txBody>
          <a:bodyPr spcFirstLastPara="1" wrap="square" lIns="457200" tIns="0" rIns="457200" bIns="914400" anchor="t" anchorCtr="0">
            <a:noAutofit/>
          </a:bodyPr>
          <a:lstStyle/>
          <a:p>
            <a:pPr marL="400050" lvl="0" indent="-203200" algn="l" rtl="0">
              <a:lnSpc>
                <a:spcPct val="115000"/>
              </a:lnSpc>
              <a:spcBef>
                <a:spcPts val="300"/>
              </a:spcBef>
              <a:spcAft>
                <a:spcPts val="0"/>
              </a:spcAft>
              <a:buClr>
                <a:srgbClr val="24292E"/>
              </a:buClr>
              <a:buSzPts val="1400"/>
              <a:buFont typeface="Arial"/>
              <a:buChar char="●"/>
            </a:pPr>
            <a:r>
              <a:rPr lang="en">
                <a:solidFill>
                  <a:srgbClr val="24292E"/>
                </a:solidFill>
                <a:highlight>
                  <a:srgbClr val="FFFFFF"/>
                </a:highlight>
              </a:rPr>
              <a:t>Input data is usually t</a:t>
            </a:r>
            <a:r>
              <a:rPr lang="en"/>
              <a:t>he </a:t>
            </a:r>
            <a:r>
              <a:rPr lang="en" i="1"/>
              <a:t>argument</a:t>
            </a:r>
            <a:r>
              <a:rPr lang="en"/>
              <a:t> given to the program. Output data is the information returned by the program when the command succeeds.</a:t>
            </a:r>
            <a:endParaRPr/>
          </a:p>
          <a:p>
            <a:pPr marL="400050" lvl="0" indent="-203200" algn="l" rtl="0">
              <a:lnSpc>
                <a:spcPct val="115000"/>
              </a:lnSpc>
              <a:spcBef>
                <a:spcPts val="1000"/>
              </a:spcBef>
              <a:spcAft>
                <a:spcPts val="0"/>
              </a:spcAft>
              <a:buClr>
                <a:srgbClr val="000000"/>
              </a:buClr>
              <a:buSzPts val="1400"/>
              <a:buFont typeface="Arial"/>
              <a:buChar char="●"/>
            </a:pPr>
            <a:r>
              <a:rPr lang="en"/>
              <a:t>Input data is streamed using the </a:t>
            </a:r>
            <a:br>
              <a:rPr lang="en"/>
            </a:br>
            <a:r>
              <a:rPr lang="en"/>
              <a:t>data stream </a:t>
            </a:r>
            <a:r>
              <a:rPr lang="en" b="1" i="1"/>
              <a:t>stdin</a:t>
            </a:r>
            <a:r>
              <a:rPr lang="en"/>
              <a:t>.</a:t>
            </a:r>
            <a:endParaRPr/>
          </a:p>
          <a:p>
            <a:pPr marL="400050" lvl="0" indent="-203200" algn="l" rtl="0">
              <a:lnSpc>
                <a:spcPct val="115000"/>
              </a:lnSpc>
              <a:spcBef>
                <a:spcPts val="1000"/>
              </a:spcBef>
              <a:spcAft>
                <a:spcPts val="0"/>
              </a:spcAft>
              <a:buClr>
                <a:srgbClr val="000000"/>
              </a:buClr>
              <a:buSzPts val="1400"/>
              <a:buFont typeface="Arial"/>
              <a:buChar char="●"/>
            </a:pPr>
            <a:r>
              <a:rPr lang="en"/>
              <a:t>Output data is streamed using the </a:t>
            </a:r>
            <a:br>
              <a:rPr lang="en"/>
            </a:br>
            <a:r>
              <a:rPr lang="en"/>
              <a:t>data stream </a:t>
            </a:r>
            <a:r>
              <a:rPr lang="en" b="1" i="1"/>
              <a:t>stdout</a:t>
            </a:r>
            <a:r>
              <a:rPr lang="en"/>
              <a:t>.</a:t>
            </a:r>
            <a:endParaRPr/>
          </a:p>
          <a:p>
            <a:pPr marL="0" lvl="0" indent="0" algn="l" rtl="0">
              <a:spcBef>
                <a:spcPts val="1000"/>
              </a:spcBef>
              <a:spcAft>
                <a:spcPts val="800"/>
              </a:spcAft>
              <a:buNone/>
            </a:pPr>
            <a:endParaRPr/>
          </a:p>
        </p:txBody>
      </p:sp>
      <p:pic>
        <p:nvPicPr>
          <p:cNvPr id="4682" name="Google Shape;4682;p270"/>
          <p:cNvPicPr preferRelativeResize="0"/>
          <p:nvPr/>
        </p:nvPicPr>
        <p:blipFill rotWithShape="1">
          <a:blip r:embed="rId3">
            <a:alphaModFix/>
          </a:blip>
          <a:srcRect t="23758" r="51763" b="8765"/>
          <a:stretch/>
        </p:blipFill>
        <p:spPr>
          <a:xfrm>
            <a:off x="4074300" y="2372266"/>
            <a:ext cx="1709432" cy="1327431"/>
          </a:xfrm>
          <a:prstGeom prst="rect">
            <a:avLst/>
          </a:prstGeom>
          <a:noFill/>
          <a:ln>
            <a:noFill/>
          </a:ln>
        </p:spPr>
      </p:pic>
      <p:sp>
        <p:nvSpPr>
          <p:cNvPr id="4683" name="Google Shape;4683;p270"/>
          <p:cNvSpPr txBox="1"/>
          <p:nvPr/>
        </p:nvSpPr>
        <p:spPr>
          <a:xfrm>
            <a:off x="5944635" y="2372255"/>
            <a:ext cx="1910100" cy="21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latin typeface="Inconsolata"/>
                <a:ea typeface="Inconsolata"/>
                <a:cs typeface="Inconsolata"/>
                <a:sym typeface="Inconsolata"/>
              </a:rPr>
              <a:t> </a:t>
            </a:r>
            <a:r>
              <a:rPr lang="en" sz="1600" b="1" i="1">
                <a:latin typeface="Roboto"/>
                <a:ea typeface="Roboto"/>
                <a:cs typeface="Roboto"/>
                <a:sym typeface="Roboto"/>
              </a:rPr>
              <a:t>stdin</a:t>
            </a:r>
            <a:r>
              <a:rPr lang="en">
                <a:latin typeface="Roboto"/>
                <a:ea typeface="Roboto"/>
                <a:cs typeface="Roboto"/>
                <a:sym typeface="Roboto"/>
              </a:rPr>
              <a:t> from keyboard</a:t>
            </a:r>
            <a:endParaRPr>
              <a:latin typeface="Roboto"/>
              <a:ea typeface="Roboto"/>
              <a:cs typeface="Roboto"/>
              <a:sym typeface="Roboto"/>
            </a:endParaRPr>
          </a:p>
        </p:txBody>
      </p:sp>
      <p:sp>
        <p:nvSpPr>
          <p:cNvPr id="4684" name="Google Shape;4684;p270"/>
          <p:cNvSpPr/>
          <p:nvPr/>
        </p:nvSpPr>
        <p:spPr>
          <a:xfrm rot="10800000" flipH="1">
            <a:off x="5732571" y="2616522"/>
            <a:ext cx="2088000" cy="267300"/>
          </a:xfrm>
          <a:prstGeom prst="right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70"/>
          <p:cNvSpPr txBox="1"/>
          <p:nvPr/>
        </p:nvSpPr>
        <p:spPr>
          <a:xfrm>
            <a:off x="5944635" y="3157572"/>
            <a:ext cx="1910100" cy="21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latin typeface="Inconsolata"/>
                <a:ea typeface="Inconsolata"/>
                <a:cs typeface="Inconsolata"/>
                <a:sym typeface="Inconsolata"/>
              </a:rPr>
              <a:t> </a:t>
            </a:r>
            <a:r>
              <a:rPr lang="en" sz="1600" b="1" i="1">
                <a:latin typeface="Roboto"/>
                <a:ea typeface="Roboto"/>
                <a:cs typeface="Roboto"/>
                <a:sym typeface="Roboto"/>
              </a:rPr>
              <a:t>stdout</a:t>
            </a:r>
            <a:r>
              <a:rPr lang="en">
                <a:latin typeface="Roboto"/>
                <a:ea typeface="Roboto"/>
                <a:cs typeface="Roboto"/>
                <a:sym typeface="Roboto"/>
              </a:rPr>
              <a:t> to display</a:t>
            </a:r>
            <a:endParaRPr>
              <a:latin typeface="Roboto"/>
              <a:ea typeface="Roboto"/>
              <a:cs typeface="Roboto"/>
              <a:sym typeface="Roboto"/>
            </a:endParaRPr>
          </a:p>
        </p:txBody>
      </p:sp>
      <p:sp>
        <p:nvSpPr>
          <p:cNvPr id="4686" name="Google Shape;4686;p270"/>
          <p:cNvSpPr/>
          <p:nvPr/>
        </p:nvSpPr>
        <p:spPr>
          <a:xfrm rot="10800000">
            <a:off x="5732652" y="3401839"/>
            <a:ext cx="2088000" cy="267300"/>
          </a:xfrm>
          <a:prstGeom prst="right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7" name="Google Shape;4687;p270"/>
          <p:cNvGrpSpPr/>
          <p:nvPr/>
        </p:nvGrpSpPr>
        <p:grpSpPr>
          <a:xfrm flipH="1">
            <a:off x="4771447" y="3717184"/>
            <a:ext cx="3685265" cy="463465"/>
            <a:chOff x="2046348" y="3413339"/>
            <a:chExt cx="5739394" cy="533700"/>
          </a:xfrm>
        </p:grpSpPr>
        <p:sp>
          <p:nvSpPr>
            <p:cNvPr id="4688" name="Google Shape;4688;p270"/>
            <p:cNvSpPr/>
            <p:nvPr/>
          </p:nvSpPr>
          <p:spPr>
            <a:xfrm>
              <a:off x="4984042" y="3413339"/>
              <a:ext cx="2801700" cy="533700"/>
            </a:xfrm>
            <a:prstGeom prst="bentUpArrow">
              <a:avLst>
                <a:gd name="adj1" fmla="val 25000"/>
                <a:gd name="adj2" fmla="val 25000"/>
                <a:gd name="adj3" fmla="val 25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70"/>
            <p:cNvSpPr/>
            <p:nvPr/>
          </p:nvSpPr>
          <p:spPr>
            <a:xfrm flipH="1">
              <a:off x="2046348" y="3413339"/>
              <a:ext cx="3146400" cy="533700"/>
            </a:xfrm>
            <a:prstGeom prst="bentUpArrow">
              <a:avLst>
                <a:gd name="adj1" fmla="val 25000"/>
                <a:gd name="adj2" fmla="val 23239"/>
                <a:gd name="adj3" fmla="val 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90" name="Google Shape;4690;p270"/>
          <p:cNvPicPr preferRelativeResize="0"/>
          <p:nvPr/>
        </p:nvPicPr>
        <p:blipFill rotWithShape="1">
          <a:blip r:embed="rId3">
            <a:alphaModFix/>
          </a:blip>
          <a:srcRect l="77499" t="1533" r="-729" b="8763"/>
          <a:stretch/>
        </p:blipFill>
        <p:spPr>
          <a:xfrm>
            <a:off x="7895492" y="2081451"/>
            <a:ext cx="823232" cy="1764669"/>
          </a:xfrm>
          <a:prstGeom prst="rect">
            <a:avLst/>
          </a:prstGeom>
          <a:noFill/>
          <a:ln>
            <a:noFill/>
          </a:ln>
        </p:spPr>
      </p:pic>
      <p:sp>
        <p:nvSpPr>
          <p:cNvPr id="4691" name="Google Shape;4691;p270"/>
          <p:cNvSpPr txBox="1"/>
          <p:nvPr/>
        </p:nvSpPr>
        <p:spPr>
          <a:xfrm>
            <a:off x="7895502" y="1776650"/>
            <a:ext cx="823200" cy="304800"/>
          </a:xfrm>
          <a:prstGeom prst="rect">
            <a:avLst/>
          </a:prstGeom>
          <a:solidFill>
            <a:srgbClr val="F08D4F"/>
          </a:solidFill>
          <a:ln>
            <a:noFill/>
          </a:ln>
        </p:spPr>
        <p:txBody>
          <a:bodyPr spcFirstLastPara="1" wrap="square" lIns="91425" tIns="45700" rIns="0" bIns="91425" anchor="ctr" anchorCtr="0">
            <a:noAutofit/>
          </a:bodyPr>
          <a:lstStyle/>
          <a:p>
            <a:pPr marL="0" lvl="0" indent="0" algn="l" rtl="0">
              <a:spcBef>
                <a:spcPts val="0"/>
              </a:spcBef>
              <a:spcAft>
                <a:spcPts val="0"/>
              </a:spcAft>
              <a:buNone/>
            </a:pPr>
            <a:r>
              <a:rPr lang="en" sz="1300">
                <a:latin typeface="Roboto"/>
                <a:ea typeface="Roboto"/>
                <a:cs typeface="Roboto"/>
                <a:sym typeface="Roboto"/>
              </a:rPr>
              <a:t>program</a:t>
            </a:r>
            <a:r>
              <a:rPr lang="en" sz="1300"/>
              <a:t> </a:t>
            </a:r>
            <a:endParaRPr sz="1300"/>
          </a:p>
        </p:txBody>
      </p:sp>
      <p:sp>
        <p:nvSpPr>
          <p:cNvPr id="4692" name="Google Shape;4692;p270"/>
          <p:cNvSpPr/>
          <p:nvPr/>
        </p:nvSpPr>
        <p:spPr>
          <a:xfrm>
            <a:off x="4182475" y="2490525"/>
            <a:ext cx="1431600" cy="8847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00FF00"/>
                </a:solidFill>
                <a:latin typeface="Inconsolata"/>
                <a:ea typeface="Inconsolata"/>
                <a:cs typeface="Inconsolata"/>
                <a:sym typeface="Inconsolata"/>
              </a:rPr>
              <a:t>&gt;_</a:t>
            </a:r>
            <a:endParaRPr sz="3000">
              <a:solidFill>
                <a:srgbClr val="00FF00"/>
              </a:solidFill>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96"/>
        <p:cNvGrpSpPr/>
        <p:nvPr/>
      </p:nvGrpSpPr>
      <p:grpSpPr>
        <a:xfrm>
          <a:off x="0" y="0"/>
          <a:ext cx="0" cy="0"/>
          <a:chOff x="0" y="0"/>
          <a:chExt cx="0" cy="0"/>
        </a:xfrm>
      </p:grpSpPr>
      <p:sp>
        <p:nvSpPr>
          <p:cNvPr id="4697" name="Google Shape;4697;p271"/>
          <p:cNvSpPr/>
          <p:nvPr/>
        </p:nvSpPr>
        <p:spPr>
          <a:xfrm>
            <a:off x="720850" y="1555400"/>
            <a:ext cx="3067200" cy="3102000"/>
          </a:xfrm>
          <a:prstGeom prst="ellipse">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Back to Saving Results with </a:t>
            </a:r>
            <a:r>
              <a:rPr lang="en" b="1">
                <a:latin typeface="Inconsolata"/>
                <a:ea typeface="Inconsolata"/>
                <a:cs typeface="Inconsolata"/>
                <a:sym typeface="Inconsolata"/>
              </a:rPr>
              <a:t>cat</a:t>
            </a:r>
            <a:endParaRPr b="1">
              <a:solidFill>
                <a:srgbClr val="FFFFFF"/>
              </a:solidFill>
              <a:highlight>
                <a:srgbClr val="000000"/>
              </a:highlight>
              <a:latin typeface="Inconsolata"/>
              <a:ea typeface="Inconsolata"/>
              <a:cs typeface="Inconsolata"/>
              <a:sym typeface="Inconsolata"/>
            </a:endParaRPr>
          </a:p>
        </p:txBody>
      </p:sp>
      <p:sp>
        <p:nvSpPr>
          <p:cNvPr id="4699" name="Google Shape;4699;p271"/>
          <p:cNvSpPr txBox="1">
            <a:spLocks noGrp="1"/>
          </p:cNvSpPr>
          <p:nvPr>
            <p:ph type="subTitle" idx="1"/>
          </p:nvPr>
        </p:nvSpPr>
        <p:spPr>
          <a:xfrm>
            <a:off x="0" y="675975"/>
            <a:ext cx="9144000" cy="818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24292E"/>
                </a:solidFill>
                <a:highlight>
                  <a:srgbClr val="FFFFFF"/>
                </a:highlight>
              </a:rPr>
              <a:t>To save the results of</a:t>
            </a:r>
            <a:r>
              <a:rPr lang="en">
                <a:solidFill>
                  <a:srgbClr val="24292E"/>
                </a:solidFill>
                <a:highlight>
                  <a:srgbClr val="FFFFFF"/>
                </a:highlight>
                <a:latin typeface="Arial"/>
                <a:ea typeface="Arial"/>
                <a:cs typeface="Arial"/>
                <a:sym typeface="Arial"/>
              </a:rPr>
              <a:t> </a:t>
            </a:r>
            <a:r>
              <a:rPr lang="en" b="1">
                <a:latin typeface="Inconsolata"/>
                <a:ea typeface="Inconsolata"/>
                <a:cs typeface="Inconsolata"/>
                <a:sym typeface="Inconsolata"/>
              </a:rPr>
              <a:t>cat</a:t>
            </a:r>
            <a:r>
              <a:rPr lang="en">
                <a:solidFill>
                  <a:srgbClr val="24292E"/>
                </a:solidFill>
                <a:highlight>
                  <a:srgbClr val="FFFFFF"/>
                </a:highlight>
                <a:latin typeface="Arial"/>
                <a:ea typeface="Arial"/>
                <a:cs typeface="Arial"/>
                <a:sym typeface="Arial"/>
              </a:rPr>
              <a:t>, </a:t>
            </a:r>
            <a:r>
              <a:rPr lang="en">
                <a:solidFill>
                  <a:srgbClr val="24292E"/>
                </a:solidFill>
                <a:highlight>
                  <a:srgbClr val="FFFFFF"/>
                </a:highlight>
              </a:rPr>
              <a:t>you have to use either </a:t>
            </a:r>
            <a:r>
              <a:rPr lang="en" b="1">
                <a:solidFill>
                  <a:srgbClr val="24292E"/>
                </a:solidFill>
                <a:highlight>
                  <a:srgbClr val="FFFFFF"/>
                </a:highlight>
                <a:latin typeface="Inconsolata"/>
                <a:ea typeface="Inconsolata"/>
                <a:cs typeface="Inconsolata"/>
                <a:sym typeface="Inconsolata"/>
              </a:rPr>
              <a:t>&gt;</a:t>
            </a:r>
            <a:r>
              <a:rPr lang="en" b="1">
                <a:solidFill>
                  <a:srgbClr val="24292E"/>
                </a:solidFill>
                <a:highlight>
                  <a:srgbClr val="FFFFFF"/>
                </a:highlight>
                <a:latin typeface="Arial"/>
                <a:ea typeface="Arial"/>
                <a:cs typeface="Arial"/>
                <a:sym typeface="Arial"/>
              </a:rPr>
              <a:t> </a:t>
            </a:r>
            <a:r>
              <a:rPr lang="en">
                <a:solidFill>
                  <a:srgbClr val="24292E"/>
                </a:solidFill>
                <a:highlight>
                  <a:srgbClr val="FFFFFF"/>
                </a:highlight>
              </a:rPr>
              <a:t>or</a:t>
            </a:r>
            <a:r>
              <a:rPr lang="en">
                <a:solidFill>
                  <a:srgbClr val="24292E"/>
                </a:solidFill>
                <a:highlight>
                  <a:srgbClr val="FFFFFF"/>
                </a:highlight>
                <a:latin typeface="Inconsolata"/>
                <a:ea typeface="Inconsolata"/>
                <a:cs typeface="Inconsolata"/>
                <a:sym typeface="Inconsolata"/>
              </a:rPr>
              <a:t> </a:t>
            </a:r>
            <a:r>
              <a:rPr lang="en" b="1">
                <a:solidFill>
                  <a:srgbClr val="24292E"/>
                </a:solidFill>
                <a:highlight>
                  <a:srgbClr val="FFFFFF"/>
                </a:highlight>
                <a:latin typeface="Inconsolata"/>
                <a:ea typeface="Inconsolata"/>
                <a:cs typeface="Inconsolata"/>
                <a:sym typeface="Inconsolata"/>
              </a:rPr>
              <a:t>&gt;&gt;.</a:t>
            </a:r>
            <a:endParaRPr sz="1400" b="1">
              <a:solidFill>
                <a:srgbClr val="24292E"/>
              </a:solidFill>
              <a:highlight>
                <a:srgbClr val="FFFFFF"/>
              </a:highlight>
              <a:latin typeface="Inconsolata"/>
              <a:ea typeface="Inconsolata"/>
              <a:cs typeface="Inconsolata"/>
              <a:sym typeface="Inconsolata"/>
            </a:endParaRPr>
          </a:p>
        </p:txBody>
      </p:sp>
      <p:sp>
        <p:nvSpPr>
          <p:cNvPr id="4700" name="Google Shape;4700;p2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701" name="Google Shape;4701;p271"/>
          <p:cNvSpPr txBox="1">
            <a:spLocks noGrp="1"/>
          </p:cNvSpPr>
          <p:nvPr>
            <p:ph type="subTitle" idx="1"/>
          </p:nvPr>
        </p:nvSpPr>
        <p:spPr>
          <a:xfrm>
            <a:off x="720850" y="2199900"/>
            <a:ext cx="3067200" cy="1446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a:latin typeface="Inconsolata"/>
                <a:ea typeface="Inconsolata"/>
                <a:cs typeface="Inconsolata"/>
                <a:sym typeface="Inconsolata"/>
              </a:rPr>
              <a:t>&gt;</a:t>
            </a:r>
            <a:r>
              <a:rPr lang="en">
                <a:latin typeface="Roboto"/>
                <a:ea typeface="Roboto"/>
                <a:cs typeface="Roboto"/>
                <a:sym typeface="Roboto"/>
              </a:rPr>
              <a:t> </a:t>
            </a:r>
            <a:br>
              <a:rPr lang="en" sz="2400">
                <a:latin typeface="Roboto"/>
                <a:ea typeface="Roboto"/>
                <a:cs typeface="Roboto"/>
                <a:sym typeface="Roboto"/>
              </a:rPr>
            </a:br>
            <a:r>
              <a:rPr lang="en" sz="2400">
                <a:latin typeface="Roboto Medium"/>
                <a:ea typeface="Roboto Medium"/>
                <a:cs typeface="Roboto Medium"/>
                <a:sym typeface="Roboto Medium"/>
              </a:rPr>
              <a:t>overwrites</a:t>
            </a:r>
            <a:br>
              <a:rPr lang="en" sz="2400">
                <a:latin typeface="Roboto"/>
                <a:ea typeface="Roboto"/>
                <a:cs typeface="Roboto"/>
                <a:sym typeface="Roboto"/>
              </a:rPr>
            </a:br>
            <a:r>
              <a:rPr lang="en" sz="2400">
                <a:latin typeface="Roboto"/>
                <a:ea typeface="Roboto"/>
                <a:cs typeface="Roboto"/>
                <a:sym typeface="Roboto"/>
              </a:rPr>
              <a:t>a file</a:t>
            </a:r>
            <a:endParaRPr sz="2400">
              <a:latin typeface="Roboto"/>
              <a:ea typeface="Roboto"/>
              <a:cs typeface="Roboto"/>
              <a:sym typeface="Roboto"/>
            </a:endParaRPr>
          </a:p>
        </p:txBody>
      </p:sp>
      <p:sp>
        <p:nvSpPr>
          <p:cNvPr id="4702" name="Google Shape;4702;p271"/>
          <p:cNvSpPr/>
          <p:nvPr/>
        </p:nvSpPr>
        <p:spPr>
          <a:xfrm>
            <a:off x="5618275" y="1555400"/>
            <a:ext cx="3067200" cy="3102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71"/>
          <p:cNvSpPr/>
          <p:nvPr/>
        </p:nvSpPr>
        <p:spPr>
          <a:xfrm>
            <a:off x="4360263" y="2704541"/>
            <a:ext cx="685800" cy="685800"/>
          </a:xfrm>
          <a:prstGeom prst="ellipse">
            <a:avLst/>
          </a:prstGeom>
          <a:solidFill>
            <a:srgbClr val="4FA78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100">
                <a:solidFill>
                  <a:srgbClr val="FFFFFF"/>
                </a:solidFill>
                <a:latin typeface="Calibri"/>
                <a:ea typeface="Calibri"/>
                <a:cs typeface="Calibri"/>
                <a:sym typeface="Calibri"/>
              </a:rPr>
              <a:t>or</a:t>
            </a:r>
            <a:endParaRPr sz="1100">
              <a:solidFill>
                <a:srgbClr val="FFFFFF"/>
              </a:solidFill>
            </a:endParaRPr>
          </a:p>
        </p:txBody>
      </p:sp>
      <p:sp>
        <p:nvSpPr>
          <p:cNvPr id="4704" name="Google Shape;4704;p271"/>
          <p:cNvSpPr txBox="1">
            <a:spLocks noGrp="1"/>
          </p:cNvSpPr>
          <p:nvPr>
            <p:ph type="subTitle" idx="2"/>
          </p:nvPr>
        </p:nvSpPr>
        <p:spPr>
          <a:xfrm>
            <a:off x="5625075" y="2199900"/>
            <a:ext cx="3067200" cy="1446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200">
                <a:latin typeface="Inconsolata"/>
                <a:ea typeface="Inconsolata"/>
                <a:cs typeface="Inconsolata"/>
                <a:sym typeface="Inconsolata"/>
              </a:rPr>
              <a:t>&gt;&gt;</a:t>
            </a:r>
            <a:r>
              <a:rPr lang="en">
                <a:latin typeface="Roboto"/>
                <a:ea typeface="Roboto"/>
                <a:cs typeface="Roboto"/>
                <a:sym typeface="Roboto"/>
              </a:rPr>
              <a:t> </a:t>
            </a:r>
            <a:endParaRPr>
              <a:latin typeface="Roboto"/>
              <a:ea typeface="Roboto"/>
              <a:cs typeface="Roboto"/>
              <a:sym typeface="Roboto"/>
            </a:endParaRPr>
          </a:p>
          <a:p>
            <a:pPr marL="0" lvl="0" indent="0" algn="ctr" rtl="0">
              <a:spcBef>
                <a:spcPts val="0"/>
              </a:spcBef>
              <a:spcAft>
                <a:spcPts val="0"/>
              </a:spcAft>
              <a:buNone/>
            </a:pPr>
            <a:r>
              <a:rPr lang="en" sz="2400">
                <a:latin typeface="Roboto"/>
                <a:ea typeface="Roboto"/>
                <a:cs typeface="Roboto"/>
                <a:sym typeface="Roboto"/>
              </a:rPr>
              <a:t>writes or </a:t>
            </a:r>
            <a:br>
              <a:rPr lang="en" sz="2400">
                <a:latin typeface="Roboto"/>
                <a:ea typeface="Roboto"/>
                <a:cs typeface="Roboto"/>
                <a:sym typeface="Roboto"/>
              </a:rPr>
            </a:br>
            <a:r>
              <a:rPr lang="en" sz="2400">
                <a:latin typeface="Roboto Medium"/>
                <a:ea typeface="Roboto Medium"/>
                <a:cs typeface="Roboto Medium"/>
                <a:sym typeface="Roboto Medium"/>
              </a:rPr>
              <a:t>appends</a:t>
            </a:r>
            <a:br>
              <a:rPr lang="en" sz="2400">
                <a:latin typeface="Roboto"/>
                <a:ea typeface="Roboto"/>
                <a:cs typeface="Roboto"/>
                <a:sym typeface="Roboto"/>
              </a:rPr>
            </a:br>
            <a:r>
              <a:rPr lang="en" sz="2400">
                <a:latin typeface="Roboto"/>
                <a:ea typeface="Roboto"/>
                <a:cs typeface="Roboto"/>
                <a:sym typeface="Roboto"/>
              </a:rPr>
              <a:t>to a file</a:t>
            </a:r>
            <a:endParaRPr sz="24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08"/>
        <p:cNvGrpSpPr/>
        <p:nvPr/>
      </p:nvGrpSpPr>
      <p:grpSpPr>
        <a:xfrm>
          <a:off x="0" y="0"/>
          <a:ext cx="0" cy="0"/>
          <a:chOff x="0" y="0"/>
          <a:chExt cx="0" cy="0"/>
        </a:xfrm>
      </p:grpSpPr>
      <p:sp>
        <p:nvSpPr>
          <p:cNvPr id="4709" name="Google Shape;4709;p2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cat</a:t>
            </a:r>
            <a:r>
              <a:rPr lang="en"/>
              <a:t> with</a:t>
            </a:r>
            <a:r>
              <a:rPr lang="en">
                <a:latin typeface="Inconsolata"/>
                <a:ea typeface="Inconsolata"/>
                <a:cs typeface="Inconsolata"/>
                <a:sym typeface="Inconsolata"/>
              </a:rPr>
              <a:t> </a:t>
            </a:r>
            <a:r>
              <a:rPr lang="en" b="1">
                <a:latin typeface="Inconsolata"/>
                <a:ea typeface="Inconsolata"/>
                <a:cs typeface="Inconsolata"/>
                <a:sym typeface="Inconsolata"/>
              </a:rPr>
              <a:t>&gt;</a:t>
            </a:r>
            <a:endParaRPr b="1">
              <a:latin typeface="Inconsolata"/>
              <a:ea typeface="Inconsolata"/>
              <a:cs typeface="Inconsolata"/>
              <a:sym typeface="Inconsolata"/>
            </a:endParaRPr>
          </a:p>
        </p:txBody>
      </p:sp>
      <p:sp>
        <p:nvSpPr>
          <p:cNvPr id="4710" name="Google Shape;4710;p272"/>
          <p:cNvSpPr txBox="1">
            <a:spLocks noGrp="1"/>
          </p:cNvSpPr>
          <p:nvPr>
            <p:ph type="subTitle" idx="1"/>
          </p:nvPr>
        </p:nvSpPr>
        <p:spPr>
          <a:xfrm>
            <a:off x="798325" y="899800"/>
            <a:ext cx="7443000" cy="7020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000">
                <a:solidFill>
                  <a:srgbClr val="00FF00"/>
                </a:solidFill>
                <a:latin typeface="Inconsolata"/>
                <a:ea typeface="Inconsolata"/>
                <a:cs typeface="Inconsolata"/>
                <a:sym typeface="Inconsolata"/>
              </a:rPr>
              <a:t>cat 1.txt 2.txt &gt; combined_1_and_2.txt</a:t>
            </a:r>
            <a:endParaRPr sz="3000"/>
          </a:p>
        </p:txBody>
      </p:sp>
      <p:sp>
        <p:nvSpPr>
          <p:cNvPr id="4711" name="Google Shape;4711;p2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712" name="Google Shape;4712;p272"/>
          <p:cNvSpPr txBox="1">
            <a:spLocks noGrp="1"/>
          </p:cNvSpPr>
          <p:nvPr>
            <p:ph type="body" idx="3"/>
          </p:nvPr>
        </p:nvSpPr>
        <p:spPr>
          <a:xfrm>
            <a:off x="533400" y="2000025"/>
            <a:ext cx="8279100" cy="2105700"/>
          </a:xfrm>
          <a:prstGeom prst="rect">
            <a:avLst/>
          </a:prstGeom>
        </p:spPr>
        <p:txBody>
          <a:bodyPr spcFirstLastPara="1" wrap="square" lIns="457200" tIns="0" rIns="457200" bIns="914400" anchor="t" anchorCtr="0">
            <a:noAutofit/>
          </a:bodyPr>
          <a:lstStyle/>
          <a:p>
            <a:pPr marL="457200" lvl="0" indent="-342900" algn="l" rtl="0">
              <a:lnSpc>
                <a:spcPct val="150000"/>
              </a:lnSpc>
              <a:spcBef>
                <a:spcPts val="0"/>
              </a:spcBef>
              <a:spcAft>
                <a:spcPts val="0"/>
              </a:spcAft>
              <a:buSzPts val="1800"/>
              <a:buChar char="●"/>
            </a:pPr>
            <a:r>
              <a:rPr lang="en" sz="1800"/>
              <a:t>The above command will combine two separate files, </a:t>
            </a:r>
            <a:r>
              <a:rPr lang="en" sz="1800">
                <a:solidFill>
                  <a:srgbClr val="4CFF41"/>
                </a:solidFill>
                <a:highlight>
                  <a:srgbClr val="000000"/>
                </a:highlight>
                <a:latin typeface="Inconsolata"/>
                <a:ea typeface="Inconsolata"/>
                <a:cs typeface="Inconsolata"/>
                <a:sym typeface="Inconsolata"/>
              </a:rPr>
              <a:t>1.txt</a:t>
            </a:r>
            <a:r>
              <a:rPr lang="en" sz="1800"/>
              <a:t> and </a:t>
            </a:r>
            <a:r>
              <a:rPr lang="en" sz="1800">
                <a:solidFill>
                  <a:srgbClr val="4CFF41"/>
                </a:solidFill>
                <a:highlight>
                  <a:schemeClr val="dk1"/>
                </a:highlight>
                <a:latin typeface="Inconsolata"/>
                <a:ea typeface="Inconsolata"/>
                <a:cs typeface="Inconsolata"/>
                <a:sym typeface="Inconsolata"/>
              </a:rPr>
              <a:t>2.txt</a:t>
            </a:r>
            <a:r>
              <a:rPr lang="en" sz="1800"/>
              <a:t>, into a single file called </a:t>
            </a:r>
            <a:r>
              <a:rPr lang="en" sz="1800">
                <a:solidFill>
                  <a:srgbClr val="4CFF41"/>
                </a:solidFill>
                <a:highlight>
                  <a:srgbClr val="000000"/>
                </a:highlight>
                <a:latin typeface="Inconsolata"/>
                <a:ea typeface="Inconsolata"/>
                <a:cs typeface="Inconsolata"/>
                <a:sym typeface="Inconsolata"/>
              </a:rPr>
              <a:t>combined_1_and_2.txt</a:t>
            </a:r>
            <a:r>
              <a:rPr lang="en" sz="1800"/>
              <a:t>.</a:t>
            </a:r>
            <a:endParaRPr sz="1800"/>
          </a:p>
          <a:p>
            <a:pPr marL="457200" lvl="0" indent="-342900" algn="l" rtl="0">
              <a:lnSpc>
                <a:spcPct val="150000"/>
              </a:lnSpc>
              <a:spcBef>
                <a:spcPts val="1000"/>
              </a:spcBef>
              <a:spcAft>
                <a:spcPts val="0"/>
              </a:spcAft>
              <a:buSzPts val="1800"/>
              <a:buChar char="●"/>
            </a:pPr>
            <a:r>
              <a:rPr lang="en" sz="1800"/>
              <a:t>If </a:t>
            </a:r>
            <a:r>
              <a:rPr lang="en" sz="1800">
                <a:solidFill>
                  <a:srgbClr val="4CFF41"/>
                </a:solidFill>
                <a:highlight>
                  <a:schemeClr val="dk1"/>
                </a:highlight>
                <a:latin typeface="Inconsolata"/>
                <a:ea typeface="Inconsolata"/>
                <a:cs typeface="Inconsolata"/>
                <a:sym typeface="Inconsolata"/>
              </a:rPr>
              <a:t>combined_1_and_2.txt</a:t>
            </a:r>
            <a:r>
              <a:rPr lang="en" sz="1800"/>
              <a:t> already exists, it will </a:t>
            </a:r>
            <a:r>
              <a:rPr lang="en" sz="1800" b="1"/>
              <a:t>overwrite</a:t>
            </a:r>
            <a:r>
              <a:rPr lang="en" sz="1800"/>
              <a:t> the file with the combined data from</a:t>
            </a:r>
            <a:r>
              <a:rPr lang="en" sz="1800">
                <a:solidFill>
                  <a:srgbClr val="4CFF41"/>
                </a:solidFill>
              </a:rPr>
              <a:t> </a:t>
            </a:r>
            <a:r>
              <a:rPr lang="en" sz="1800">
                <a:solidFill>
                  <a:srgbClr val="4CFF41"/>
                </a:solidFill>
                <a:highlight>
                  <a:schemeClr val="dk1"/>
                </a:highlight>
                <a:latin typeface="Inconsolata"/>
                <a:ea typeface="Inconsolata"/>
                <a:cs typeface="Inconsolata"/>
                <a:sym typeface="Inconsolata"/>
              </a:rPr>
              <a:t>1.txt</a:t>
            </a:r>
            <a:r>
              <a:rPr lang="en" sz="1800">
                <a:solidFill>
                  <a:schemeClr val="dk1"/>
                </a:solidFill>
              </a:rPr>
              <a:t> and </a:t>
            </a:r>
            <a:r>
              <a:rPr lang="en" sz="1800">
                <a:solidFill>
                  <a:srgbClr val="4CFF41"/>
                </a:solidFill>
                <a:highlight>
                  <a:schemeClr val="dk1"/>
                </a:highlight>
                <a:latin typeface="Inconsolata"/>
                <a:ea typeface="Inconsolata"/>
                <a:cs typeface="Inconsolata"/>
                <a:sym typeface="Inconsolata"/>
              </a:rPr>
              <a:t>2.txt</a:t>
            </a:r>
            <a:r>
              <a:rPr lang="en" sz="1800">
                <a:solidFill>
                  <a:schemeClr val="dk1"/>
                </a:solidFill>
              </a:rPr>
              <a:t>.</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16"/>
        <p:cNvGrpSpPr/>
        <p:nvPr/>
      </p:nvGrpSpPr>
      <p:grpSpPr>
        <a:xfrm>
          <a:off x="0" y="0"/>
          <a:ext cx="0" cy="0"/>
          <a:chOff x="0" y="0"/>
          <a:chExt cx="0" cy="0"/>
        </a:xfrm>
      </p:grpSpPr>
      <p:sp>
        <p:nvSpPr>
          <p:cNvPr id="4717" name="Google Shape;4717;p2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Inconsolata"/>
                <a:ea typeface="Inconsolata"/>
                <a:cs typeface="Inconsolata"/>
                <a:sym typeface="Inconsolata"/>
              </a:rPr>
              <a:t>cat</a:t>
            </a:r>
            <a:r>
              <a:rPr lang="en">
                <a:solidFill>
                  <a:schemeClr val="dk1"/>
                </a:solidFill>
              </a:rPr>
              <a:t> with </a:t>
            </a:r>
            <a:r>
              <a:rPr lang="en" b="1">
                <a:solidFill>
                  <a:schemeClr val="dk1"/>
                </a:solidFill>
                <a:latin typeface="Inconsolata"/>
                <a:ea typeface="Inconsolata"/>
                <a:cs typeface="Inconsolata"/>
                <a:sym typeface="Inconsolata"/>
              </a:rPr>
              <a:t>&gt;&gt;</a:t>
            </a:r>
            <a:endParaRPr b="1">
              <a:latin typeface="Inconsolata"/>
              <a:ea typeface="Inconsolata"/>
              <a:cs typeface="Inconsolata"/>
              <a:sym typeface="Inconsolata"/>
            </a:endParaRPr>
          </a:p>
        </p:txBody>
      </p:sp>
      <p:sp>
        <p:nvSpPr>
          <p:cNvPr id="4718" name="Google Shape;4718;p273"/>
          <p:cNvSpPr txBox="1">
            <a:spLocks noGrp="1"/>
          </p:cNvSpPr>
          <p:nvPr>
            <p:ph type="subTitle" idx="1"/>
          </p:nvPr>
        </p:nvSpPr>
        <p:spPr>
          <a:xfrm>
            <a:off x="553750" y="899800"/>
            <a:ext cx="8055900" cy="7020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000">
                <a:solidFill>
                  <a:srgbClr val="00FF00"/>
                </a:solidFill>
                <a:latin typeface="Inconsolata"/>
                <a:ea typeface="Inconsolata"/>
                <a:cs typeface="Inconsolata"/>
                <a:sym typeface="Inconsolata"/>
              </a:rPr>
              <a:t>cat 3.txt 4.txt &gt;&gt; combined_3_and_4.txt</a:t>
            </a:r>
            <a:endParaRPr sz="3000"/>
          </a:p>
        </p:txBody>
      </p:sp>
      <p:sp>
        <p:nvSpPr>
          <p:cNvPr id="4719" name="Google Shape;4719;p2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720" name="Google Shape;4720;p273"/>
          <p:cNvSpPr txBox="1">
            <a:spLocks noGrp="1"/>
          </p:cNvSpPr>
          <p:nvPr>
            <p:ph type="body" idx="3"/>
          </p:nvPr>
        </p:nvSpPr>
        <p:spPr>
          <a:xfrm>
            <a:off x="852525" y="2000025"/>
            <a:ext cx="7667400" cy="1404900"/>
          </a:xfrm>
          <a:prstGeom prst="rect">
            <a:avLst/>
          </a:prstGeom>
        </p:spPr>
        <p:txBody>
          <a:bodyPr spcFirstLastPara="1" wrap="square" lIns="0" tIns="0" rIns="91425" bIns="91425" anchor="t" anchorCtr="0">
            <a:noAutofit/>
          </a:bodyPr>
          <a:lstStyle/>
          <a:p>
            <a:pPr marL="457200" lvl="0" indent="-342900" algn="l" rtl="0">
              <a:lnSpc>
                <a:spcPct val="150000"/>
              </a:lnSpc>
              <a:spcBef>
                <a:spcPts val="0"/>
              </a:spcBef>
              <a:spcAft>
                <a:spcPts val="0"/>
              </a:spcAft>
              <a:buSzPts val="1800"/>
              <a:buChar char="●"/>
            </a:pPr>
            <a:r>
              <a:rPr lang="en" sz="1800"/>
              <a:t>The above command will combine two separate files, </a:t>
            </a:r>
            <a:r>
              <a:rPr lang="en" sz="1800">
                <a:solidFill>
                  <a:srgbClr val="4CFF41"/>
                </a:solidFill>
                <a:highlight>
                  <a:srgbClr val="000000"/>
                </a:highlight>
                <a:latin typeface="Inconsolata"/>
                <a:ea typeface="Inconsolata"/>
                <a:cs typeface="Inconsolata"/>
                <a:sym typeface="Inconsolata"/>
              </a:rPr>
              <a:t>3.txt</a:t>
            </a:r>
            <a:r>
              <a:rPr lang="en" sz="1800"/>
              <a:t> and </a:t>
            </a:r>
            <a:r>
              <a:rPr lang="en" sz="1800">
                <a:solidFill>
                  <a:srgbClr val="4CFF41"/>
                </a:solidFill>
                <a:highlight>
                  <a:schemeClr val="dk1"/>
                </a:highlight>
                <a:latin typeface="Inconsolata"/>
                <a:ea typeface="Inconsolata"/>
                <a:cs typeface="Inconsolata"/>
                <a:sym typeface="Inconsolata"/>
              </a:rPr>
              <a:t>4.txt</a:t>
            </a:r>
            <a:r>
              <a:rPr lang="en" sz="1800"/>
              <a:t>, into a single file called </a:t>
            </a:r>
            <a:r>
              <a:rPr lang="en" sz="1800">
                <a:solidFill>
                  <a:srgbClr val="4CFF41"/>
                </a:solidFill>
                <a:highlight>
                  <a:srgbClr val="000000"/>
                </a:highlight>
                <a:latin typeface="Inconsolata"/>
                <a:ea typeface="Inconsolata"/>
                <a:cs typeface="Inconsolata"/>
                <a:sym typeface="Inconsolata"/>
              </a:rPr>
              <a:t>combined_3_and_4.txt</a:t>
            </a:r>
            <a:r>
              <a:rPr lang="en" sz="1800"/>
              <a:t>.</a:t>
            </a:r>
            <a:endParaRPr sz="1800"/>
          </a:p>
          <a:p>
            <a:pPr marL="457200" lvl="0" indent="-342900" algn="l" rtl="0">
              <a:lnSpc>
                <a:spcPct val="150000"/>
              </a:lnSpc>
              <a:spcBef>
                <a:spcPts val="1000"/>
              </a:spcBef>
              <a:spcAft>
                <a:spcPts val="0"/>
              </a:spcAft>
              <a:buSzPts val="1800"/>
              <a:buChar char="●"/>
            </a:pPr>
            <a:r>
              <a:rPr lang="en" sz="1800"/>
              <a:t>If it already exists, it will </a:t>
            </a:r>
            <a:r>
              <a:rPr lang="en" sz="1800" b="1"/>
              <a:t>append</a:t>
            </a:r>
            <a:r>
              <a:rPr lang="en" sz="1800"/>
              <a:t> to the bottom of the file with the combined data from </a:t>
            </a:r>
            <a:r>
              <a:rPr lang="en" sz="1800">
                <a:solidFill>
                  <a:srgbClr val="4CFF41"/>
                </a:solidFill>
                <a:highlight>
                  <a:schemeClr val="dk1"/>
                </a:highlight>
                <a:latin typeface="Inconsolata"/>
                <a:ea typeface="Inconsolata"/>
                <a:cs typeface="Inconsolata"/>
                <a:sym typeface="Inconsolata"/>
              </a:rPr>
              <a:t>3.txt</a:t>
            </a:r>
            <a:r>
              <a:rPr lang="en" sz="1800">
                <a:solidFill>
                  <a:schemeClr val="dk1"/>
                </a:solidFill>
              </a:rPr>
              <a:t> and </a:t>
            </a:r>
            <a:r>
              <a:rPr lang="en" sz="1800">
                <a:solidFill>
                  <a:srgbClr val="4CFF41"/>
                </a:solidFill>
                <a:highlight>
                  <a:schemeClr val="dk1"/>
                </a:highlight>
                <a:latin typeface="Inconsolata"/>
                <a:ea typeface="Inconsolata"/>
                <a:cs typeface="Inconsolata"/>
                <a:sym typeface="Inconsolata"/>
              </a:rPr>
              <a:t>4.txt</a:t>
            </a:r>
            <a:r>
              <a:rPr lang="en" sz="1800"/>
              <a:t>.</a:t>
            </a:r>
            <a:endParaRPr sz="1800"/>
          </a:p>
          <a:p>
            <a:pPr marL="0" lvl="0" indent="0" algn="l" rtl="0">
              <a:lnSpc>
                <a:spcPct val="150000"/>
              </a:lnSpc>
              <a:spcBef>
                <a:spcPts val="2000"/>
              </a:spcBef>
              <a:spcAft>
                <a:spcPts val="0"/>
              </a:spcAft>
              <a:buNone/>
            </a:pP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24"/>
        <p:cNvGrpSpPr/>
        <p:nvPr/>
      </p:nvGrpSpPr>
      <p:grpSpPr>
        <a:xfrm>
          <a:off x="0" y="0"/>
          <a:ext cx="0" cy="0"/>
          <a:chOff x="0" y="0"/>
          <a:chExt cx="0" cy="0"/>
        </a:xfrm>
      </p:grpSpPr>
      <p:sp>
        <p:nvSpPr>
          <p:cNvPr id="4725" name="Google Shape;4725;p2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cat</a:t>
            </a:r>
            <a:r>
              <a:rPr lang="en"/>
              <a:t> and Data Streams:</a:t>
            </a:r>
            <a:endParaRPr/>
          </a:p>
        </p:txBody>
      </p:sp>
      <p:sp>
        <p:nvSpPr>
          <p:cNvPr id="4726" name="Google Shape;4726;p2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727" name="Google Shape;4727;p274"/>
          <p:cNvSpPr txBox="1">
            <a:spLocks noGrp="1"/>
          </p:cNvSpPr>
          <p:nvPr>
            <p:ph type="subTitle" idx="1"/>
          </p:nvPr>
        </p:nvSpPr>
        <p:spPr>
          <a:xfrm>
            <a:off x="727125" y="899800"/>
            <a:ext cx="7874100" cy="702000"/>
          </a:xfrm>
          <a:prstGeom prst="rect">
            <a:avLst/>
          </a:prstGeom>
          <a:solidFill>
            <a:srgbClr val="000000"/>
          </a:solid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3000">
                <a:solidFill>
                  <a:srgbClr val="00FF00"/>
                </a:solidFill>
                <a:latin typeface="Inconsolata"/>
                <a:ea typeface="Inconsolata"/>
                <a:cs typeface="Inconsolata"/>
                <a:sym typeface="Inconsolata"/>
              </a:rPr>
              <a:t>cat 1.txt 2.txt &gt; combined_1_and_2.txt</a:t>
            </a:r>
            <a:endParaRPr sz="3000"/>
          </a:p>
        </p:txBody>
      </p:sp>
      <p:sp>
        <p:nvSpPr>
          <p:cNvPr id="4728" name="Google Shape;4728;p274"/>
          <p:cNvSpPr txBox="1">
            <a:spLocks noGrp="1"/>
          </p:cNvSpPr>
          <p:nvPr>
            <p:ph type="body" idx="3"/>
          </p:nvPr>
        </p:nvSpPr>
        <p:spPr>
          <a:xfrm>
            <a:off x="852525" y="2000025"/>
            <a:ext cx="7874100" cy="2362200"/>
          </a:xfrm>
          <a:prstGeom prst="rect">
            <a:avLst/>
          </a:prstGeom>
        </p:spPr>
        <p:txBody>
          <a:bodyPr spcFirstLastPara="1" wrap="square" lIns="0" tIns="0" rIns="91425" bIns="91425" anchor="t" anchorCtr="0">
            <a:noAutofit/>
          </a:bodyPr>
          <a:lstStyle/>
          <a:p>
            <a:pPr marL="228600" lvl="0" indent="-228600" algn="l" rtl="0">
              <a:lnSpc>
                <a:spcPct val="150000"/>
              </a:lnSpc>
              <a:spcBef>
                <a:spcPts val="0"/>
              </a:spcBef>
              <a:spcAft>
                <a:spcPts val="0"/>
              </a:spcAft>
              <a:buSzPts val="1800"/>
              <a:buChar char="●"/>
            </a:pPr>
            <a:r>
              <a:rPr lang="en" sz="1800">
                <a:solidFill>
                  <a:srgbClr val="4CFF41"/>
                </a:solidFill>
                <a:highlight>
                  <a:srgbClr val="000000"/>
                </a:highlight>
                <a:latin typeface="Inconsolata"/>
                <a:ea typeface="Inconsolata"/>
                <a:cs typeface="Inconsolata"/>
                <a:sym typeface="Inconsolata"/>
              </a:rPr>
              <a:t>cat</a:t>
            </a:r>
            <a:r>
              <a:rPr lang="en" sz="1800"/>
              <a:t> takes data directly from </a:t>
            </a:r>
            <a:r>
              <a:rPr lang="en" sz="1800" b="1" i="1"/>
              <a:t>stdin</a:t>
            </a:r>
            <a:r>
              <a:rPr lang="en" sz="1800"/>
              <a:t> and directs it to</a:t>
            </a:r>
            <a:r>
              <a:rPr lang="en" sz="1800" b="1" i="1"/>
              <a:t> stdout</a:t>
            </a:r>
            <a:r>
              <a:rPr lang="en" sz="1800" i="1"/>
              <a:t>.</a:t>
            </a:r>
            <a:endParaRPr sz="1800" i="1"/>
          </a:p>
          <a:p>
            <a:pPr marL="228600" lvl="0" indent="-228600" algn="l" rtl="0">
              <a:lnSpc>
                <a:spcPct val="150000"/>
              </a:lnSpc>
              <a:spcBef>
                <a:spcPts val="1000"/>
              </a:spcBef>
              <a:spcAft>
                <a:spcPts val="0"/>
              </a:spcAft>
              <a:buSzPts val="1800"/>
              <a:buChar char="●"/>
            </a:pPr>
            <a:r>
              <a:rPr lang="en" sz="1800">
                <a:solidFill>
                  <a:srgbClr val="4CFF41"/>
                </a:solidFill>
                <a:highlight>
                  <a:srgbClr val="000000"/>
                </a:highlight>
                <a:latin typeface="Inconsolata"/>
                <a:ea typeface="Inconsolata"/>
                <a:cs typeface="Inconsolata"/>
                <a:sym typeface="Inconsolata"/>
              </a:rPr>
              <a:t>1.txt</a:t>
            </a:r>
            <a:r>
              <a:rPr lang="en" sz="1800"/>
              <a:t> and</a:t>
            </a:r>
            <a:r>
              <a:rPr lang="en" sz="1800">
                <a:solidFill>
                  <a:srgbClr val="4CFF41"/>
                </a:solidFill>
              </a:rPr>
              <a:t> </a:t>
            </a:r>
            <a:r>
              <a:rPr lang="en" sz="1800">
                <a:solidFill>
                  <a:srgbClr val="4CFF41"/>
                </a:solidFill>
                <a:highlight>
                  <a:schemeClr val="dk1"/>
                </a:highlight>
                <a:latin typeface="Inconsolata"/>
                <a:ea typeface="Inconsolata"/>
                <a:cs typeface="Inconsolata"/>
                <a:sym typeface="Inconsolata"/>
              </a:rPr>
              <a:t>2.txt</a:t>
            </a:r>
            <a:r>
              <a:rPr lang="en" sz="1800"/>
              <a:t> is sent to</a:t>
            </a:r>
            <a:r>
              <a:rPr lang="en" sz="1800">
                <a:solidFill>
                  <a:schemeClr val="dk1"/>
                </a:solidFill>
              </a:rPr>
              <a:t> </a:t>
            </a:r>
            <a:r>
              <a:rPr lang="en" sz="1800" b="1" i="1">
                <a:solidFill>
                  <a:schemeClr val="dk1"/>
                </a:solidFill>
              </a:rPr>
              <a:t>stdin</a:t>
            </a:r>
            <a:r>
              <a:rPr lang="en" sz="1800"/>
              <a:t>.</a:t>
            </a:r>
            <a:endParaRPr sz="1800"/>
          </a:p>
          <a:p>
            <a:pPr marL="228600" lvl="0" indent="-228600" algn="l" rtl="0">
              <a:lnSpc>
                <a:spcPct val="150000"/>
              </a:lnSpc>
              <a:spcBef>
                <a:spcPts val="1000"/>
              </a:spcBef>
              <a:spcAft>
                <a:spcPts val="0"/>
              </a:spcAft>
              <a:buSzPts val="1800"/>
              <a:buChar char="●"/>
            </a:pPr>
            <a:r>
              <a:rPr lang="en" sz="1800">
                <a:solidFill>
                  <a:srgbClr val="4CFF41"/>
                </a:solidFill>
                <a:highlight>
                  <a:schemeClr val="dk1"/>
                </a:highlight>
                <a:latin typeface="Inconsolata"/>
                <a:ea typeface="Inconsolata"/>
                <a:cs typeface="Inconsolata"/>
                <a:sym typeface="Inconsolata"/>
              </a:rPr>
              <a:t>cat</a:t>
            </a:r>
            <a:r>
              <a:rPr lang="en" sz="1800">
                <a:solidFill>
                  <a:schemeClr val="dk1"/>
                </a:solidFill>
              </a:rPr>
              <a:t> </a:t>
            </a:r>
            <a:r>
              <a:rPr lang="en" sz="1800"/>
              <a:t>is taking </a:t>
            </a:r>
            <a:r>
              <a:rPr lang="en" sz="1800" b="1" i="1">
                <a:solidFill>
                  <a:schemeClr val="dk1"/>
                </a:solidFill>
              </a:rPr>
              <a:t>stdin</a:t>
            </a:r>
            <a:r>
              <a:rPr lang="en" sz="1800"/>
              <a:t>, concatenating the data, and sending it to </a:t>
            </a:r>
            <a:r>
              <a:rPr lang="en" sz="1800" b="1" i="1">
                <a:solidFill>
                  <a:schemeClr val="dk1"/>
                </a:solidFill>
              </a:rPr>
              <a:t>stdout</a:t>
            </a:r>
            <a:r>
              <a:rPr lang="en" sz="1800"/>
              <a:t>.</a:t>
            </a:r>
            <a:endParaRPr sz="1800"/>
          </a:p>
          <a:p>
            <a:pPr marL="228600" lvl="0" indent="-228600" algn="l" rtl="0">
              <a:lnSpc>
                <a:spcPct val="150000"/>
              </a:lnSpc>
              <a:spcBef>
                <a:spcPts val="1000"/>
              </a:spcBef>
              <a:spcAft>
                <a:spcPts val="0"/>
              </a:spcAft>
              <a:buSzPts val="1800"/>
              <a:buChar char="●"/>
            </a:pPr>
            <a:r>
              <a:rPr lang="en" sz="1800"/>
              <a:t>The results of combining </a:t>
            </a:r>
            <a:r>
              <a:rPr lang="en" sz="1800">
                <a:solidFill>
                  <a:srgbClr val="4CFF41"/>
                </a:solidFill>
                <a:highlight>
                  <a:schemeClr val="dk1"/>
                </a:highlight>
                <a:latin typeface="Inconsolata"/>
                <a:ea typeface="Inconsolata"/>
                <a:cs typeface="Inconsolata"/>
                <a:sym typeface="Inconsolata"/>
              </a:rPr>
              <a:t>1.txt</a:t>
            </a:r>
            <a:r>
              <a:rPr lang="en" sz="1800"/>
              <a:t> and </a:t>
            </a:r>
            <a:r>
              <a:rPr lang="en" sz="1800">
                <a:solidFill>
                  <a:srgbClr val="4CFF41"/>
                </a:solidFill>
                <a:highlight>
                  <a:schemeClr val="dk1"/>
                </a:highlight>
                <a:latin typeface="Inconsolata"/>
                <a:ea typeface="Inconsolata"/>
                <a:cs typeface="Inconsolata"/>
                <a:sym typeface="Inconsolata"/>
              </a:rPr>
              <a:t>2.txt</a:t>
            </a:r>
            <a:r>
              <a:rPr lang="en" sz="1800"/>
              <a:t> is</a:t>
            </a:r>
            <a:r>
              <a:rPr lang="en" sz="1800">
                <a:solidFill>
                  <a:schemeClr val="dk1"/>
                </a:solidFill>
              </a:rPr>
              <a:t> </a:t>
            </a:r>
            <a:r>
              <a:rPr lang="en" sz="1800" b="1" i="1">
                <a:solidFill>
                  <a:schemeClr val="dk1"/>
                </a:solidFill>
              </a:rPr>
              <a:t>stdout</a:t>
            </a:r>
            <a:r>
              <a:rPr lang="en" sz="1800">
                <a:latin typeface="Inconsolata"/>
                <a:ea typeface="Inconsolata"/>
                <a:cs typeface="Inconsolata"/>
                <a:sym typeface="Inconsolata"/>
              </a:rPr>
              <a:t>.</a:t>
            </a:r>
            <a:endParaRPr sz="1800"/>
          </a:p>
          <a:p>
            <a:pPr marL="228600" lvl="0" indent="-228600" algn="l" rtl="0">
              <a:lnSpc>
                <a:spcPct val="150000"/>
              </a:lnSpc>
              <a:spcBef>
                <a:spcPts val="1000"/>
              </a:spcBef>
              <a:spcAft>
                <a:spcPts val="1000"/>
              </a:spcAft>
              <a:buSzPts val="1800"/>
              <a:buChar char="●"/>
            </a:pPr>
            <a:r>
              <a:rPr lang="en" sz="1800" b="1" i="1">
                <a:solidFill>
                  <a:schemeClr val="dk1"/>
                </a:solidFill>
              </a:rPr>
              <a:t>stdout</a:t>
            </a:r>
            <a:r>
              <a:rPr lang="en" sz="1800"/>
              <a:t> is redirected and written to a file called </a:t>
            </a:r>
            <a:r>
              <a:rPr lang="en" sz="1800">
                <a:solidFill>
                  <a:srgbClr val="4CFF41"/>
                </a:solidFill>
                <a:highlight>
                  <a:srgbClr val="000000"/>
                </a:highlight>
                <a:latin typeface="Inconsolata"/>
                <a:ea typeface="Inconsolata"/>
                <a:cs typeface="Inconsolata"/>
                <a:sym typeface="Inconsolata"/>
              </a:rPr>
              <a:t>combined_1_and_2.txt</a:t>
            </a:r>
            <a:r>
              <a:rPr lang="en" sz="1800"/>
              <a:t>.</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32"/>
        <p:cNvGrpSpPr/>
        <p:nvPr/>
      </p:nvGrpSpPr>
      <p:grpSpPr>
        <a:xfrm>
          <a:off x="0" y="0"/>
          <a:ext cx="0" cy="0"/>
          <a:chOff x="0" y="0"/>
          <a:chExt cx="0" cy="0"/>
        </a:xfrm>
      </p:grpSpPr>
      <p:sp>
        <p:nvSpPr>
          <p:cNvPr id="4733" name="Google Shape;4733;p275"/>
          <p:cNvSpPr/>
          <p:nvPr/>
        </p:nvSpPr>
        <p:spPr>
          <a:xfrm flipH="1">
            <a:off x="388938" y="1943275"/>
            <a:ext cx="26187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75"/>
          <p:cNvSpPr txBox="1">
            <a:spLocks noGrp="1"/>
          </p:cNvSpPr>
          <p:nvPr>
            <p:ph type="subTitle" idx="1"/>
          </p:nvPr>
        </p:nvSpPr>
        <p:spPr>
          <a:xfrm>
            <a:off x="579138" y="1943327"/>
            <a:ext cx="2371500" cy="23007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latin typeface="Roboto"/>
                <a:ea typeface="Roboto"/>
                <a:cs typeface="Roboto"/>
                <a:sym typeface="Roboto"/>
              </a:rPr>
              <a:t>A directory, called </a:t>
            </a:r>
            <a:r>
              <a:rPr lang="en" sz="1300">
                <a:latin typeface="Inconsolata"/>
                <a:ea typeface="Inconsolata"/>
                <a:cs typeface="Inconsolata"/>
                <a:sym typeface="Inconsolata"/>
              </a:rPr>
              <a:t>Logfile_evidence_</a:t>
            </a:r>
            <a:br>
              <a:rPr lang="en" sz="1300">
                <a:latin typeface="Inconsolata"/>
                <a:ea typeface="Inconsolata"/>
                <a:cs typeface="Inconsolata"/>
                <a:sym typeface="Inconsolata"/>
              </a:rPr>
            </a:br>
            <a:r>
              <a:rPr lang="en" sz="1300">
                <a:latin typeface="Inconsolata"/>
                <a:ea typeface="Inconsolata"/>
                <a:cs typeface="Inconsolata"/>
                <a:sym typeface="Inconsolata"/>
              </a:rPr>
              <a:t>directory</a:t>
            </a:r>
            <a:r>
              <a:rPr lang="en" sz="1300">
                <a:latin typeface="Roboto"/>
                <a:ea typeface="Roboto"/>
                <a:cs typeface="Roboto"/>
                <a:sym typeface="Roboto"/>
              </a:rPr>
              <a:t> containing four files: </a:t>
            </a:r>
            <a:r>
              <a:rPr lang="en" sz="1300">
                <a:latin typeface="Inconsolata"/>
                <a:ea typeface="Inconsolata"/>
                <a:cs typeface="Inconsolata"/>
                <a:sym typeface="Inconsolata"/>
              </a:rPr>
              <a:t>LogFile1</a:t>
            </a:r>
            <a:r>
              <a:rPr lang="en" sz="1300">
                <a:latin typeface="Roboto"/>
                <a:ea typeface="Roboto"/>
                <a:cs typeface="Roboto"/>
                <a:sym typeface="Roboto"/>
              </a:rPr>
              <a:t>, </a:t>
            </a:r>
            <a:r>
              <a:rPr lang="en" sz="1300">
                <a:latin typeface="Inconsolata"/>
                <a:ea typeface="Inconsolata"/>
                <a:cs typeface="Inconsolata"/>
                <a:sym typeface="Inconsolata"/>
              </a:rPr>
              <a:t>LogFile2</a:t>
            </a:r>
            <a:r>
              <a:rPr lang="en" sz="1300">
                <a:latin typeface="Roboto"/>
                <a:ea typeface="Roboto"/>
                <a:cs typeface="Roboto"/>
                <a:sym typeface="Roboto"/>
              </a:rPr>
              <a:t>, </a:t>
            </a:r>
            <a:r>
              <a:rPr lang="en" sz="1300">
                <a:latin typeface="Inconsolata"/>
                <a:ea typeface="Inconsolata"/>
                <a:cs typeface="Inconsolata"/>
                <a:sym typeface="Inconsolata"/>
              </a:rPr>
              <a:t>LogFile3</a:t>
            </a:r>
            <a:r>
              <a:rPr lang="en" sz="1300">
                <a:latin typeface="Roboto"/>
                <a:ea typeface="Roboto"/>
                <a:cs typeface="Roboto"/>
                <a:sym typeface="Roboto"/>
              </a:rPr>
              <a:t>, </a:t>
            </a:r>
            <a:r>
              <a:rPr lang="en" sz="1300">
                <a:latin typeface="Inconsolata"/>
                <a:ea typeface="Inconsolata"/>
                <a:cs typeface="Inconsolata"/>
                <a:sym typeface="Inconsolata"/>
              </a:rPr>
              <a:t>LogFile4</a:t>
            </a:r>
            <a:r>
              <a:rPr lang="en" sz="1300">
                <a:latin typeface="Roboto"/>
                <a:ea typeface="Roboto"/>
                <a:cs typeface="Roboto"/>
                <a:sym typeface="Roboto"/>
              </a:rPr>
              <a:t>. </a:t>
            </a:r>
            <a:endParaRPr sz="1300">
              <a:latin typeface="Roboto"/>
              <a:ea typeface="Roboto"/>
              <a:cs typeface="Roboto"/>
              <a:sym typeface="Roboto"/>
            </a:endParaRPr>
          </a:p>
          <a:p>
            <a:pPr marL="0" lvl="0" indent="0" algn="l" rtl="0">
              <a:lnSpc>
                <a:spcPct val="115000"/>
              </a:lnSpc>
              <a:spcBef>
                <a:spcPts val="1000"/>
              </a:spcBef>
              <a:spcAft>
                <a:spcPts val="1000"/>
              </a:spcAft>
              <a:buNone/>
            </a:pPr>
            <a:r>
              <a:rPr lang="en" sz="1300">
                <a:latin typeface="Roboto"/>
                <a:ea typeface="Roboto"/>
                <a:cs typeface="Roboto"/>
                <a:sym typeface="Roboto"/>
              </a:rPr>
              <a:t>Each file has logs from </a:t>
            </a:r>
            <a:br>
              <a:rPr lang="en" sz="1300">
                <a:latin typeface="Roboto"/>
                <a:ea typeface="Roboto"/>
                <a:cs typeface="Roboto"/>
                <a:sym typeface="Roboto"/>
              </a:rPr>
            </a:br>
            <a:r>
              <a:rPr lang="en" sz="1300">
                <a:latin typeface="Roboto"/>
                <a:ea typeface="Roboto"/>
                <a:cs typeface="Roboto"/>
                <a:sym typeface="Roboto"/>
              </a:rPr>
              <a:t>a different day.</a:t>
            </a:r>
            <a:endParaRPr sz="1300">
              <a:latin typeface="Roboto"/>
              <a:ea typeface="Roboto"/>
              <a:cs typeface="Roboto"/>
              <a:sym typeface="Roboto"/>
            </a:endParaRPr>
          </a:p>
        </p:txBody>
      </p:sp>
      <p:grpSp>
        <p:nvGrpSpPr>
          <p:cNvPr id="4735" name="Google Shape;4735;p275"/>
          <p:cNvGrpSpPr/>
          <p:nvPr/>
        </p:nvGrpSpPr>
        <p:grpSpPr>
          <a:xfrm>
            <a:off x="3217140" y="1350600"/>
            <a:ext cx="2371411" cy="533482"/>
            <a:chOff x="457162" y="1378809"/>
            <a:chExt cx="3091800" cy="695454"/>
          </a:xfrm>
        </p:grpSpPr>
        <p:sp>
          <p:nvSpPr>
            <p:cNvPr id="4736" name="Google Shape;4736;p275"/>
            <p:cNvSpPr/>
            <p:nvPr/>
          </p:nvSpPr>
          <p:spPr>
            <a:xfrm>
              <a:off x="457162" y="1378809"/>
              <a:ext cx="30918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The manager explained:</a:t>
              </a:r>
              <a:endParaRPr>
                <a:latin typeface="Roboto Medium"/>
                <a:ea typeface="Roboto Medium"/>
                <a:cs typeface="Roboto Medium"/>
                <a:sym typeface="Roboto Medium"/>
              </a:endParaRPr>
            </a:p>
          </p:txBody>
        </p:sp>
        <p:sp>
          <p:nvSpPr>
            <p:cNvPr id="4737" name="Google Shape;4737;p27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8" name="Google Shape;4738;p275"/>
          <p:cNvSpPr/>
          <p:nvPr/>
        </p:nvSpPr>
        <p:spPr>
          <a:xfrm flipH="1">
            <a:off x="3294063" y="1943275"/>
            <a:ext cx="26187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75"/>
          <p:cNvSpPr txBox="1">
            <a:spLocks noGrp="1"/>
          </p:cNvSpPr>
          <p:nvPr>
            <p:ph type="subTitle" idx="2"/>
          </p:nvPr>
        </p:nvSpPr>
        <p:spPr>
          <a:xfrm>
            <a:off x="3484263" y="1943327"/>
            <a:ext cx="2371500" cy="23007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300">
                <a:latin typeface="Roboto"/>
                <a:ea typeface="Roboto"/>
                <a:cs typeface="Roboto"/>
                <a:sym typeface="Roboto"/>
              </a:rPr>
              <a:t>That your forensic team will be doing an analysis of these logs. Their job will be easier if you can combine the log files into a single file.</a:t>
            </a:r>
            <a:endParaRPr sz="1300">
              <a:latin typeface="Roboto"/>
              <a:ea typeface="Roboto"/>
              <a:cs typeface="Roboto"/>
              <a:sym typeface="Roboto"/>
            </a:endParaRPr>
          </a:p>
        </p:txBody>
      </p:sp>
      <p:grpSp>
        <p:nvGrpSpPr>
          <p:cNvPr id="4740" name="Google Shape;4740;p275"/>
          <p:cNvGrpSpPr/>
          <p:nvPr/>
        </p:nvGrpSpPr>
        <p:grpSpPr>
          <a:xfrm>
            <a:off x="6122266" y="1351350"/>
            <a:ext cx="2371411" cy="533482"/>
            <a:chOff x="457163" y="1378809"/>
            <a:chExt cx="3091800" cy="695454"/>
          </a:xfrm>
        </p:grpSpPr>
        <p:sp>
          <p:nvSpPr>
            <p:cNvPr id="4741" name="Google Shape;4741;p275"/>
            <p:cNvSpPr/>
            <p:nvPr/>
          </p:nvSpPr>
          <p:spPr>
            <a:xfrm>
              <a:off x="457163" y="1378809"/>
              <a:ext cx="30918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We are tasked with:</a:t>
              </a:r>
              <a:endParaRPr>
                <a:latin typeface="Roboto Medium"/>
                <a:ea typeface="Roboto Medium"/>
                <a:cs typeface="Roboto Medium"/>
                <a:sym typeface="Roboto Medium"/>
              </a:endParaRPr>
            </a:p>
          </p:txBody>
        </p:sp>
        <p:sp>
          <p:nvSpPr>
            <p:cNvPr id="4742" name="Google Shape;4742;p27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3" name="Google Shape;4743;p275"/>
          <p:cNvSpPr/>
          <p:nvPr/>
        </p:nvSpPr>
        <p:spPr>
          <a:xfrm flipH="1">
            <a:off x="6199188" y="1944025"/>
            <a:ext cx="26187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75"/>
          <p:cNvSpPr txBox="1">
            <a:spLocks noGrp="1"/>
          </p:cNvSpPr>
          <p:nvPr>
            <p:ph type="subTitle" idx="3"/>
          </p:nvPr>
        </p:nvSpPr>
        <p:spPr>
          <a:xfrm>
            <a:off x="6389388" y="1944077"/>
            <a:ext cx="2371500" cy="21630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300">
                <a:solidFill>
                  <a:srgbClr val="24292E"/>
                </a:solidFill>
                <a:latin typeface="Roboto"/>
                <a:ea typeface="Roboto"/>
                <a:cs typeface="Roboto"/>
                <a:sym typeface="Roboto"/>
              </a:rPr>
              <a:t>Using</a:t>
            </a:r>
            <a:r>
              <a:rPr lang="en" sz="1300">
                <a:latin typeface="Roboto"/>
                <a:ea typeface="Roboto"/>
                <a:cs typeface="Roboto"/>
                <a:sym typeface="Roboto"/>
              </a:rPr>
              <a:t> the </a:t>
            </a:r>
            <a:r>
              <a:rPr lang="en" sz="1300">
                <a:latin typeface="Inconsolata"/>
                <a:ea typeface="Inconsolata"/>
                <a:cs typeface="Inconsolata"/>
                <a:sym typeface="Inconsolata"/>
              </a:rPr>
              <a:t>cat</a:t>
            </a:r>
            <a:r>
              <a:rPr lang="en" sz="1300">
                <a:latin typeface="Roboto"/>
                <a:ea typeface="Roboto"/>
                <a:cs typeface="Roboto"/>
                <a:sym typeface="Roboto"/>
              </a:rPr>
              <a:t> command </a:t>
            </a:r>
            <a:br>
              <a:rPr lang="en" sz="1300">
                <a:latin typeface="Roboto"/>
                <a:ea typeface="Roboto"/>
                <a:cs typeface="Roboto"/>
                <a:sym typeface="Roboto"/>
              </a:rPr>
            </a:br>
            <a:r>
              <a:rPr lang="en" sz="1300">
                <a:latin typeface="Roboto"/>
                <a:ea typeface="Roboto"/>
                <a:cs typeface="Roboto"/>
                <a:sym typeface="Roboto"/>
              </a:rPr>
              <a:t>to combine the logs into a single file called</a:t>
            </a:r>
            <a:endParaRPr sz="1300">
              <a:latin typeface="Roboto"/>
              <a:ea typeface="Roboto"/>
              <a:cs typeface="Roboto"/>
              <a:sym typeface="Roboto"/>
            </a:endParaRPr>
          </a:p>
          <a:p>
            <a:pPr marL="0" lvl="0" indent="0" algn="l" rtl="0">
              <a:lnSpc>
                <a:spcPct val="115000"/>
              </a:lnSpc>
              <a:spcBef>
                <a:spcPts val="0"/>
              </a:spcBef>
              <a:spcAft>
                <a:spcPts val="0"/>
              </a:spcAft>
              <a:buNone/>
            </a:pPr>
            <a:r>
              <a:rPr lang="en" sz="1300">
                <a:latin typeface="Inconsolata"/>
                <a:ea typeface="Inconsolata"/>
                <a:cs typeface="Inconsolata"/>
                <a:sym typeface="Inconsolata"/>
              </a:rPr>
              <a:t>rogue_employee_log_</a:t>
            </a:r>
            <a:br>
              <a:rPr lang="en" sz="1300">
                <a:latin typeface="Inconsolata"/>
                <a:ea typeface="Inconsolata"/>
                <a:cs typeface="Inconsolata"/>
                <a:sym typeface="Inconsolata"/>
              </a:rPr>
            </a:br>
            <a:r>
              <a:rPr lang="en" sz="1300">
                <a:latin typeface="Inconsolata"/>
                <a:ea typeface="Inconsolata"/>
                <a:cs typeface="Inconsolata"/>
                <a:sym typeface="Inconsolata"/>
              </a:rPr>
              <a:t>evidence. </a:t>
            </a:r>
            <a:endParaRPr sz="1300">
              <a:latin typeface="Inconsolata"/>
              <a:ea typeface="Inconsolata"/>
              <a:cs typeface="Inconsolata"/>
              <a:sym typeface="Inconsolata"/>
            </a:endParaRPr>
          </a:p>
          <a:p>
            <a:pPr marL="0" lvl="0" indent="0" algn="l" rtl="0">
              <a:lnSpc>
                <a:spcPct val="115000"/>
              </a:lnSpc>
              <a:spcBef>
                <a:spcPts val="0"/>
              </a:spcBef>
              <a:spcAft>
                <a:spcPts val="0"/>
              </a:spcAft>
              <a:buClr>
                <a:schemeClr val="dk1"/>
              </a:buClr>
              <a:buSzPts val="1100"/>
              <a:buFont typeface="Arial"/>
              <a:buNone/>
            </a:pPr>
            <a:endParaRPr sz="1300">
              <a:solidFill>
                <a:srgbClr val="FFFFFF"/>
              </a:solidFill>
              <a:highlight>
                <a:schemeClr val="dk1"/>
              </a:highlight>
              <a:latin typeface="Inconsolata"/>
              <a:ea typeface="Inconsolata"/>
              <a:cs typeface="Inconsolata"/>
              <a:sym typeface="Inconsolata"/>
            </a:endParaRPr>
          </a:p>
        </p:txBody>
      </p:sp>
      <p:sp>
        <p:nvSpPr>
          <p:cNvPr id="4745" name="Google Shape;4745;p2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4746" name="Google Shape;4746;p2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747" name="Google Shape;4747;p2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Demonstration Set Up</a:t>
            </a:r>
            <a:endParaRPr/>
          </a:p>
        </p:txBody>
      </p:sp>
      <p:sp>
        <p:nvSpPr>
          <p:cNvPr id="4748" name="Google Shape;4748;p2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highlight>
                  <a:schemeClr val="lt1"/>
                </a:highlight>
              </a:rPr>
              <a:t>At ACME Corp, we are asked to combine several evidence log files.</a:t>
            </a:r>
            <a:endParaRPr/>
          </a:p>
        </p:txBody>
      </p:sp>
      <p:grpSp>
        <p:nvGrpSpPr>
          <p:cNvPr id="4749" name="Google Shape;4749;p275"/>
          <p:cNvGrpSpPr/>
          <p:nvPr/>
        </p:nvGrpSpPr>
        <p:grpSpPr>
          <a:xfrm>
            <a:off x="326115" y="1350600"/>
            <a:ext cx="2371411" cy="533482"/>
            <a:chOff x="457162" y="1378809"/>
            <a:chExt cx="3091800" cy="695454"/>
          </a:xfrm>
        </p:grpSpPr>
        <p:sp>
          <p:nvSpPr>
            <p:cNvPr id="4750" name="Google Shape;4750;p275"/>
            <p:cNvSpPr/>
            <p:nvPr/>
          </p:nvSpPr>
          <p:spPr>
            <a:xfrm>
              <a:off x="457162" y="1378809"/>
              <a:ext cx="30918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Medium"/>
                  <a:ea typeface="Roboto Medium"/>
                  <a:cs typeface="Roboto Medium"/>
                  <a:sym typeface="Roboto Medium"/>
                </a:rPr>
                <a:t>The manager provided:</a:t>
              </a:r>
              <a:endParaRPr>
                <a:solidFill>
                  <a:schemeClr val="dk1"/>
                </a:solidFill>
                <a:latin typeface="Roboto Medium"/>
                <a:ea typeface="Roboto Medium"/>
                <a:cs typeface="Roboto Medium"/>
                <a:sym typeface="Roboto Medium"/>
              </a:endParaRPr>
            </a:p>
          </p:txBody>
        </p:sp>
        <p:sp>
          <p:nvSpPr>
            <p:cNvPr id="4751" name="Google Shape;4751;p27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5"/>
        <p:cNvGrpSpPr/>
        <p:nvPr/>
      </p:nvGrpSpPr>
      <p:grpSpPr>
        <a:xfrm>
          <a:off x="0" y="0"/>
          <a:ext cx="0" cy="0"/>
          <a:chOff x="0" y="0"/>
          <a:chExt cx="0" cy="0"/>
        </a:xfrm>
      </p:grpSpPr>
      <p:sp>
        <p:nvSpPr>
          <p:cNvPr id="4756" name="Google Shape;4756;p27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Data Streams and the </a:t>
            </a:r>
            <a:r>
              <a:rPr lang="en">
                <a:latin typeface="Inconsolata"/>
                <a:ea typeface="Inconsolata"/>
                <a:cs typeface="Inconsolata"/>
                <a:sym typeface="Inconsolata"/>
              </a:rPr>
              <a:t>cat</a:t>
            </a:r>
            <a:r>
              <a:rPr lang="en"/>
              <a:t> Command</a:t>
            </a:r>
            <a:endParaRPr/>
          </a:p>
        </p:txBody>
      </p:sp>
      <p:sp>
        <p:nvSpPr>
          <p:cNvPr id="4757" name="Google Shape;4757;p2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61"/>
        <p:cNvGrpSpPr/>
        <p:nvPr/>
      </p:nvGrpSpPr>
      <p:grpSpPr>
        <a:xfrm>
          <a:off x="0" y="0"/>
          <a:ext cx="0" cy="0"/>
          <a:chOff x="0" y="0"/>
          <a:chExt cx="0" cy="0"/>
        </a:xfrm>
      </p:grpSpPr>
      <p:sp>
        <p:nvSpPr>
          <p:cNvPr id="4762" name="Google Shape;4762;p2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4763" name="Google Shape;4763;p2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764" name="Google Shape;4764;p27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4765" name="Google Shape;4765;p277"/>
          <p:cNvSpPr txBox="1">
            <a:spLocks noGrp="1"/>
          </p:cNvSpPr>
          <p:nvPr>
            <p:ph type="title" idx="2"/>
          </p:nvPr>
        </p:nvSpPr>
        <p:spPr>
          <a:xfrm>
            <a:off x="273900" y="966475"/>
            <a:ext cx="8595300" cy="2840700"/>
          </a:xfrm>
          <a:prstGeom prst="rect">
            <a:avLst/>
          </a:prstGeom>
        </p:spPr>
        <p:txBody>
          <a:bodyPr spcFirstLastPara="1" wrap="square" lIns="2560300" tIns="91425" rIns="274300" bIns="91425" anchor="t" anchorCtr="0">
            <a:noAutofit/>
          </a:bodyPr>
          <a:lstStyle/>
          <a:p>
            <a:pPr marL="0" lvl="0" indent="0" algn="l" rtl="0">
              <a:spcBef>
                <a:spcPts val="0"/>
              </a:spcBef>
              <a:spcAft>
                <a:spcPts val="0"/>
              </a:spcAft>
              <a:buNone/>
            </a:pPr>
            <a:r>
              <a:rPr lang="en" b="1">
                <a:solidFill>
                  <a:schemeClr val="dk1"/>
                </a:solidFill>
              </a:rPr>
              <a:t>Activity: </a:t>
            </a:r>
            <a:r>
              <a:rPr lang="en">
                <a:solidFill>
                  <a:schemeClr val="dk1"/>
                </a:solidFill>
                <a:latin typeface="Roboto Light"/>
                <a:ea typeface="Roboto Light"/>
                <a:cs typeface="Roboto Light"/>
                <a:sym typeface="Roboto Light"/>
              </a:rPr>
              <a:t>Internal Investigation:</a:t>
            </a:r>
            <a:br>
              <a:rPr lang="en">
                <a:solidFill>
                  <a:schemeClr val="dk1"/>
                </a:solidFill>
                <a:latin typeface="Roboto Light"/>
                <a:ea typeface="Roboto Light"/>
                <a:cs typeface="Roboto Light"/>
                <a:sym typeface="Roboto Light"/>
              </a:rPr>
            </a:br>
            <a:r>
              <a:rPr lang="en">
                <a:solidFill>
                  <a:schemeClr val="dk1"/>
                </a:solidFill>
                <a:latin typeface="Roboto Light"/>
                <a:ea typeface="Roboto Light"/>
                <a:cs typeface="Roboto Light"/>
                <a:sym typeface="Roboto Light"/>
              </a:rPr>
              <a:t>Finding the Kit</a:t>
            </a:r>
            <a:r>
              <a:rPr lang="en" b="1">
                <a:solidFill>
                  <a:schemeClr val="dk1"/>
                </a:solidFill>
              </a:rPr>
              <a:t> </a:t>
            </a:r>
            <a:r>
              <a:rPr lang="en" b="1">
                <a:latin typeface="Inconsolata"/>
                <a:ea typeface="Inconsolata"/>
                <a:cs typeface="Inconsolata"/>
                <a:sym typeface="Inconsolata"/>
              </a:rPr>
              <a:t>cat</a:t>
            </a:r>
            <a:r>
              <a:rPr lang="en" b="1">
                <a:solidFill>
                  <a:schemeClr val="dk1"/>
                </a:solidFill>
              </a:rPr>
              <a:t> </a:t>
            </a:r>
            <a:r>
              <a:rPr lang="en">
                <a:solidFill>
                  <a:schemeClr val="dk1"/>
                </a:solidFill>
                <a:latin typeface="Roboto Light"/>
                <a:ea typeface="Roboto Light"/>
                <a:cs typeface="Roboto Light"/>
                <a:sym typeface="Roboto Light"/>
              </a:rPr>
              <a:t>Burglar</a:t>
            </a:r>
            <a:endParaRPr>
              <a:latin typeface="Roboto Light"/>
              <a:ea typeface="Roboto Light"/>
              <a:cs typeface="Roboto Light"/>
              <a:sym typeface="Roboto Light"/>
            </a:endParaRPr>
          </a:p>
          <a:p>
            <a:pPr marL="0" lvl="0" indent="0" algn="l" rtl="0">
              <a:lnSpc>
                <a:spcPct val="113000"/>
              </a:lnSpc>
              <a:spcBef>
                <a:spcPts val="800"/>
              </a:spcBef>
              <a:spcAft>
                <a:spcPts val="0"/>
              </a:spcAft>
              <a:buNone/>
            </a:pPr>
            <a:r>
              <a:rPr lang="en" sz="1600">
                <a:solidFill>
                  <a:srgbClr val="24292E"/>
                </a:solidFill>
              </a:rPr>
              <a:t>You continue in your role as security analyst at Wonka Corp.</a:t>
            </a:r>
            <a:endParaRPr sz="1400">
              <a:solidFill>
                <a:schemeClr val="dk1"/>
              </a:solidFill>
            </a:endParaRPr>
          </a:p>
          <a:p>
            <a:pPr marL="457200" lvl="0" indent="-330200" algn="l" rtl="0">
              <a:lnSpc>
                <a:spcPct val="100000"/>
              </a:lnSpc>
              <a:spcBef>
                <a:spcPts val="1000"/>
              </a:spcBef>
              <a:spcAft>
                <a:spcPts val="0"/>
              </a:spcAft>
              <a:buClr>
                <a:srgbClr val="24292E"/>
              </a:buClr>
              <a:buSzPts val="1600"/>
              <a:buFont typeface="Roboto"/>
              <a:buChar char="●"/>
            </a:pPr>
            <a:r>
              <a:rPr lang="en" sz="1600">
                <a:solidFill>
                  <a:srgbClr val="24292E"/>
                </a:solidFill>
              </a:rPr>
              <a:t>Your manager believes Henry and Ruth are sharing secret recipes and collected some files from their computers to help you build your case.</a:t>
            </a:r>
            <a:endParaRPr sz="1600">
              <a:solidFill>
                <a:srgbClr val="24292E"/>
              </a:solidFill>
            </a:endParaRPr>
          </a:p>
          <a:p>
            <a:pPr marL="457200" lvl="0" indent="-330200" algn="l" rtl="0">
              <a:lnSpc>
                <a:spcPct val="100000"/>
              </a:lnSpc>
              <a:spcBef>
                <a:spcPts val="1000"/>
              </a:spcBef>
              <a:spcAft>
                <a:spcPts val="0"/>
              </a:spcAft>
              <a:buClr>
                <a:srgbClr val="24292E"/>
              </a:buClr>
              <a:buSzPts val="1600"/>
              <a:buFont typeface="Roboto"/>
              <a:buChar char="●"/>
            </a:pPr>
            <a:r>
              <a:rPr lang="en" sz="1600">
                <a:solidFill>
                  <a:srgbClr val="24292E"/>
                </a:solidFill>
              </a:rPr>
              <a:t>You must analyze this additional data and prepare a combined evidence file for the local authorities.</a:t>
            </a:r>
            <a:endParaRPr sz="1600">
              <a:solidFill>
                <a:srgbClr val="24292E"/>
              </a:solidFill>
            </a:endParaRPr>
          </a:p>
          <a:p>
            <a:pPr marL="0" lvl="0" indent="0" algn="l" rtl="0">
              <a:spcBef>
                <a:spcPts val="500"/>
              </a:spcBef>
              <a:spcAft>
                <a:spcPts val="800"/>
              </a:spcAft>
              <a:buNone/>
            </a:pPr>
            <a:endParaRPr sz="1200">
              <a:solidFill>
                <a:srgbClr val="24292E"/>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3"/>
        <p:cNvGrpSpPr/>
        <p:nvPr/>
      </p:nvGrpSpPr>
      <p:grpSpPr>
        <a:xfrm>
          <a:off x="0" y="0"/>
          <a:ext cx="0" cy="0"/>
          <a:chOff x="0" y="0"/>
          <a:chExt cx="0" cy="0"/>
        </a:xfrm>
      </p:grpSpPr>
      <p:sp>
        <p:nvSpPr>
          <p:cNvPr id="3184" name="Google Shape;3184;p17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Command Line Structure</a:t>
            </a:r>
            <a:endParaRPr/>
          </a:p>
        </p:txBody>
      </p:sp>
      <p:sp>
        <p:nvSpPr>
          <p:cNvPr id="3185" name="Google Shape;3185;p17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189"/>
        <p:cNvGrpSpPr/>
        <p:nvPr/>
      </p:nvGrpSpPr>
      <p:grpSpPr>
        <a:xfrm>
          <a:off x="0" y="0"/>
          <a:ext cx="0" cy="0"/>
          <a:chOff x="0" y="0"/>
          <a:chExt cx="0" cy="0"/>
        </a:xfrm>
      </p:grpSpPr>
      <p:sp>
        <p:nvSpPr>
          <p:cNvPr id="3190" name="Google Shape;3190;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Command Line Structure</a:t>
            </a:r>
            <a:endParaRPr/>
          </a:p>
        </p:txBody>
      </p:sp>
      <p:sp>
        <p:nvSpPr>
          <p:cNvPr id="3191" name="Google Shape;3191;p17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 far, we are familiar with the following structure: </a:t>
            </a:r>
            <a:endParaRPr/>
          </a:p>
        </p:txBody>
      </p:sp>
      <p:sp>
        <p:nvSpPr>
          <p:cNvPr id="3192" name="Google Shape;3192;p173"/>
          <p:cNvSpPr txBox="1"/>
          <p:nvPr/>
        </p:nvSpPr>
        <p:spPr>
          <a:xfrm>
            <a:off x="1426025" y="1288325"/>
            <a:ext cx="55665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1800" b="1">
                <a:solidFill>
                  <a:srgbClr val="3BE73B"/>
                </a:solidFill>
                <a:latin typeface="Inconsolata"/>
                <a:ea typeface="Inconsolata"/>
                <a:cs typeface="Inconsolata"/>
                <a:sym typeface="Inconsolata"/>
              </a:rPr>
              <a:t>&lt;command&gt; &lt;argument&gt;</a:t>
            </a:r>
            <a:endParaRPr b="1">
              <a:solidFill>
                <a:srgbClr val="3BE73B"/>
              </a:solidFill>
            </a:endParaRPr>
          </a:p>
        </p:txBody>
      </p:sp>
      <p:sp>
        <p:nvSpPr>
          <p:cNvPr id="3193" name="Google Shape;3193;p173"/>
          <p:cNvSpPr txBox="1">
            <a:spLocks noGrp="1"/>
          </p:cNvSpPr>
          <p:nvPr>
            <p:ph type="subTitle" idx="1"/>
          </p:nvPr>
        </p:nvSpPr>
        <p:spPr>
          <a:xfrm>
            <a:off x="0" y="22740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Example: </a:t>
            </a:r>
            <a:endParaRPr>
              <a:latin typeface="Roboto Medium"/>
              <a:ea typeface="Roboto Medium"/>
              <a:cs typeface="Roboto Medium"/>
              <a:sym typeface="Roboto Medium"/>
            </a:endParaRPr>
          </a:p>
        </p:txBody>
      </p:sp>
      <p:sp>
        <p:nvSpPr>
          <p:cNvPr id="3194" name="Google Shape;3194;p173"/>
          <p:cNvSpPr txBox="1"/>
          <p:nvPr/>
        </p:nvSpPr>
        <p:spPr>
          <a:xfrm>
            <a:off x="1426025" y="2876575"/>
            <a:ext cx="55665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800" b="1">
                <a:solidFill>
                  <a:srgbClr val="3BE73B"/>
                </a:solidFill>
                <a:latin typeface="Inconsolata"/>
                <a:ea typeface="Inconsolata"/>
                <a:cs typeface="Inconsolata"/>
                <a:sym typeface="Inconsolata"/>
              </a:rPr>
              <a:t>touch myfile</a:t>
            </a:r>
            <a:endParaRPr b="1">
              <a:solidFill>
                <a:srgbClr val="3BE73B"/>
              </a:solidFill>
            </a:endParaRPr>
          </a:p>
        </p:txBody>
      </p:sp>
      <p:sp>
        <p:nvSpPr>
          <p:cNvPr id="3195" name="Google Shape;3195;p173"/>
          <p:cNvSpPr txBox="1">
            <a:spLocks noGrp="1"/>
          </p:cNvSpPr>
          <p:nvPr>
            <p:ph type="subTitle" idx="1"/>
          </p:nvPr>
        </p:nvSpPr>
        <p:spPr>
          <a:xfrm>
            <a:off x="819500" y="3753600"/>
            <a:ext cx="8324700" cy="364800"/>
          </a:xfrm>
          <a:prstGeom prst="rect">
            <a:avLst/>
          </a:prstGeom>
        </p:spPr>
        <p:txBody>
          <a:bodyPr spcFirstLastPara="1" wrap="square" lIns="457200" tIns="91425" rIns="457200" bIns="0" anchor="t" anchorCtr="0">
            <a:noAutofit/>
          </a:bodyPr>
          <a:lstStyle/>
          <a:p>
            <a:pPr marL="457200" lvl="0" indent="-317500" algn="l" rtl="0">
              <a:spcBef>
                <a:spcPts val="0"/>
              </a:spcBef>
              <a:spcAft>
                <a:spcPts val="0"/>
              </a:spcAft>
              <a:buSzPts val="1400"/>
              <a:buChar char="●"/>
            </a:pPr>
            <a:r>
              <a:rPr lang="en"/>
              <a:t>The command is </a:t>
            </a:r>
            <a:r>
              <a:rPr lang="en" b="1">
                <a:latin typeface="Inconsolata"/>
                <a:ea typeface="Inconsolata"/>
                <a:cs typeface="Inconsolata"/>
                <a:sym typeface="Inconsolata"/>
              </a:rPr>
              <a:t>touch</a:t>
            </a:r>
            <a:r>
              <a:rPr lang="en"/>
              <a:t>. </a:t>
            </a:r>
            <a:endParaRPr/>
          </a:p>
          <a:p>
            <a:pPr marL="457200" lvl="0" indent="-317500" algn="l" rtl="0">
              <a:spcBef>
                <a:spcPts val="1000"/>
              </a:spcBef>
              <a:spcAft>
                <a:spcPts val="0"/>
              </a:spcAft>
              <a:buSzPts val="1400"/>
              <a:buChar char="●"/>
            </a:pPr>
            <a:r>
              <a:rPr lang="en"/>
              <a:t>The argument is </a:t>
            </a:r>
            <a:r>
              <a:rPr lang="en" b="1">
                <a:latin typeface="Inconsolata"/>
                <a:ea typeface="Inconsolata"/>
                <a:cs typeface="Inconsolata"/>
                <a:sym typeface="Inconsolata"/>
              </a:rPr>
              <a:t>myfile</a:t>
            </a:r>
            <a:r>
              <a:rPr lang="en"/>
              <a:t>. </a:t>
            </a:r>
            <a:endParaRPr/>
          </a:p>
        </p:txBody>
      </p:sp>
      <p:sp>
        <p:nvSpPr>
          <p:cNvPr id="3196" name="Google Shape;3196;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4"/>
        <p:cNvGrpSpPr/>
        <p:nvPr/>
      </p:nvGrpSpPr>
      <p:grpSpPr>
        <a:xfrm>
          <a:off x="0" y="0"/>
          <a:ext cx="0" cy="0"/>
          <a:chOff x="0" y="0"/>
          <a:chExt cx="0" cy="0"/>
        </a:xfrm>
      </p:grpSpPr>
      <p:sp>
        <p:nvSpPr>
          <p:cNvPr id="3085" name="Google Shape;3085;p15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 Back to The Terminal</a:t>
            </a:r>
            <a:endParaRPr/>
          </a:p>
        </p:txBody>
      </p:sp>
      <p:sp>
        <p:nvSpPr>
          <p:cNvPr id="3086" name="Google Shape;3086;p15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pic>
        <p:nvPicPr>
          <p:cNvPr id="3201" name="Google Shape;3201;p174"/>
          <p:cNvPicPr preferRelativeResize="0"/>
          <p:nvPr/>
        </p:nvPicPr>
        <p:blipFill>
          <a:blip r:embed="rId3">
            <a:alphaModFix/>
          </a:blip>
          <a:stretch>
            <a:fillRect/>
          </a:stretch>
        </p:blipFill>
        <p:spPr>
          <a:xfrm>
            <a:off x="-56479" y="-31750"/>
            <a:ext cx="9200482" cy="5175249"/>
          </a:xfrm>
          <a:prstGeom prst="rect">
            <a:avLst/>
          </a:prstGeom>
          <a:noFill/>
          <a:ln>
            <a:noFill/>
          </a:ln>
        </p:spPr>
      </p:pic>
      <p:sp>
        <p:nvSpPr>
          <p:cNvPr id="3202" name="Google Shape;3202;p174"/>
          <p:cNvSpPr/>
          <p:nvPr/>
        </p:nvSpPr>
        <p:spPr>
          <a:xfrm>
            <a:off x="-92225" y="-31750"/>
            <a:ext cx="5026500" cy="5175300"/>
          </a:xfrm>
          <a:prstGeom prst="rect">
            <a:avLst/>
          </a:prstGeom>
          <a:solidFill>
            <a:srgbClr val="6D9EEB">
              <a:alpha val="86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Expanding the Command Line</a:t>
            </a:r>
            <a:endParaRPr/>
          </a:p>
        </p:txBody>
      </p:sp>
      <p:sp>
        <p:nvSpPr>
          <p:cNvPr id="3204" name="Google Shape;3204;p174"/>
          <p:cNvSpPr txBox="1">
            <a:spLocks noGrp="1"/>
          </p:cNvSpPr>
          <p:nvPr>
            <p:ph type="subTitle" idx="1"/>
          </p:nvPr>
        </p:nvSpPr>
        <p:spPr>
          <a:xfrm>
            <a:off x="0" y="675975"/>
            <a:ext cx="5026500" cy="1352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700"/>
              <a:t>IT professionals often need to run commands with more specific parameters than can be included in the command itself.</a:t>
            </a:r>
            <a:endParaRPr sz="1700">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3205" name="Google Shape;3205;p174"/>
          <p:cNvSpPr txBox="1">
            <a:spLocks noGrp="1"/>
          </p:cNvSpPr>
          <p:nvPr>
            <p:ph type="body" idx="3"/>
          </p:nvPr>
        </p:nvSpPr>
        <p:spPr>
          <a:xfrm>
            <a:off x="175" y="1962775"/>
            <a:ext cx="4540500" cy="2943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latin typeface="Roboto Medium"/>
                <a:ea typeface="Roboto Medium"/>
                <a:cs typeface="Roboto Medium"/>
                <a:sym typeface="Roboto Medium"/>
              </a:rPr>
              <a:t>For example</a:t>
            </a:r>
            <a:r>
              <a:rPr lang="en" sz="1600"/>
              <a:t>: </a:t>
            </a:r>
            <a:endParaRPr sz="1600"/>
          </a:p>
          <a:p>
            <a:pPr marL="457200" lvl="0" indent="-330200" algn="l" rtl="0">
              <a:spcBef>
                <a:spcPts val="1000"/>
              </a:spcBef>
              <a:spcAft>
                <a:spcPts val="0"/>
              </a:spcAft>
              <a:buSzPts val="1600"/>
              <a:buChar char="●"/>
            </a:pPr>
            <a:r>
              <a:rPr lang="en" sz="1600"/>
              <a:t>You need to clean up server space. </a:t>
            </a:r>
            <a:endParaRPr sz="1600"/>
          </a:p>
          <a:p>
            <a:pPr marL="457200" lvl="0" indent="0" algn="l" rtl="0">
              <a:spcBef>
                <a:spcPts val="800"/>
              </a:spcBef>
              <a:spcAft>
                <a:spcPts val="0"/>
              </a:spcAft>
              <a:buNone/>
            </a:pPr>
            <a:r>
              <a:rPr lang="en" sz="1600"/>
              <a:t>You want to list out files by size, so you can delete the largest files first. </a:t>
            </a:r>
            <a:endParaRPr sz="1600"/>
          </a:p>
          <a:p>
            <a:pPr marL="457200" lvl="0" indent="0" algn="l" rtl="0">
              <a:spcBef>
                <a:spcPts val="800"/>
              </a:spcBef>
              <a:spcAft>
                <a:spcPts val="0"/>
              </a:spcAft>
              <a:buNone/>
            </a:pPr>
            <a:r>
              <a:rPr lang="en" sz="1600"/>
              <a:t>But the default behavior of the </a:t>
            </a:r>
            <a:r>
              <a:rPr lang="en" sz="1600">
                <a:latin typeface="Inconsolata"/>
                <a:ea typeface="Inconsolata"/>
                <a:cs typeface="Inconsolata"/>
                <a:sym typeface="Inconsolata"/>
              </a:rPr>
              <a:t>ls</a:t>
            </a:r>
            <a:r>
              <a:rPr lang="en" sz="1600"/>
              <a:t> command does not list out the files by size.</a:t>
            </a:r>
            <a:endParaRPr sz="1600"/>
          </a:p>
          <a:p>
            <a:pPr marL="0" lvl="0" indent="0" algn="l" rtl="0">
              <a:spcBef>
                <a:spcPts val="800"/>
              </a:spcBef>
              <a:spcAft>
                <a:spcPts val="800"/>
              </a:spcAft>
              <a:buNone/>
            </a:pPr>
            <a:endParaRPr/>
          </a:p>
        </p:txBody>
      </p:sp>
      <p:sp>
        <p:nvSpPr>
          <p:cNvPr id="3206" name="Google Shape;3206;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30</a:t>
            </a:fld>
            <a:endParaRPr sz="600">
              <a:solidFill>
                <a:srgbClr val="FFFFFF"/>
              </a:solidFill>
            </a:endParaRPr>
          </a:p>
        </p:txBody>
      </p:sp>
      <p:cxnSp>
        <p:nvCxnSpPr>
          <p:cNvPr id="3207" name="Google Shape;3207;p174"/>
          <p:cNvCxnSpPr/>
          <p:nvPr/>
        </p:nvCxnSpPr>
        <p:spPr>
          <a:xfrm>
            <a:off x="274375" y="640080"/>
            <a:ext cx="8595600" cy="1020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6D9EEB"/>
            </a:gs>
          </a:gsLst>
          <a:path path="circle">
            <a:fillToRect l="50000" t="50000" r="50000" b="50000"/>
          </a:path>
          <a:tileRect/>
        </a:gradFill>
        <a:effectLst/>
      </p:bgPr>
    </p:bg>
    <p:spTree>
      <p:nvGrpSpPr>
        <p:cNvPr id="1" name="Shape 3211"/>
        <p:cNvGrpSpPr/>
        <p:nvPr/>
      </p:nvGrpSpPr>
      <p:grpSpPr>
        <a:xfrm>
          <a:off x="0" y="0"/>
          <a:ext cx="0" cy="0"/>
          <a:chOff x="0" y="0"/>
          <a:chExt cx="0" cy="0"/>
        </a:xfrm>
      </p:grpSpPr>
      <p:sp>
        <p:nvSpPr>
          <p:cNvPr id="3212" name="Google Shape;3212;p175"/>
          <p:cNvSpPr/>
          <p:nvPr/>
        </p:nvSpPr>
        <p:spPr>
          <a:xfrm rot="10800000">
            <a:off x="1226550" y="1812900"/>
            <a:ext cx="6748200" cy="30333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75"/>
          <p:cNvSpPr txBox="1">
            <a:spLocks noGrp="1"/>
          </p:cNvSpPr>
          <p:nvPr>
            <p:ph type="body" idx="3"/>
          </p:nvPr>
        </p:nvSpPr>
        <p:spPr>
          <a:xfrm>
            <a:off x="1226550" y="2045100"/>
            <a:ext cx="6040500" cy="15435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rPr>
              <a:t>We can use the command</a:t>
            </a:r>
            <a:r>
              <a:rPr lang="en" sz="1600" b="1">
                <a:solidFill>
                  <a:schemeClr val="dk1"/>
                </a:solidFill>
                <a:latin typeface="Inconsolata"/>
                <a:ea typeface="Inconsolata"/>
                <a:cs typeface="Inconsolata"/>
                <a:sym typeface="Inconsolata"/>
              </a:rPr>
              <a:t> ls -S</a:t>
            </a:r>
            <a:r>
              <a:rPr lang="en" sz="1600">
                <a:solidFill>
                  <a:schemeClr val="dk1"/>
                </a:solidFill>
                <a:latin typeface="Inconsolata"/>
                <a:ea typeface="Inconsolata"/>
                <a:cs typeface="Inconsolata"/>
                <a:sym typeface="Inconsolata"/>
              </a:rPr>
              <a:t> </a:t>
            </a:r>
            <a:r>
              <a:rPr lang="en" sz="1600">
                <a:solidFill>
                  <a:schemeClr val="dk1"/>
                </a:solidFill>
              </a:rPr>
              <a:t>to list files by size.</a:t>
            </a:r>
            <a:endParaRPr sz="1600">
              <a:solidFill>
                <a:schemeClr val="dk1"/>
              </a:solidFill>
            </a:endParaRPr>
          </a:p>
          <a:p>
            <a:pPr marL="320040" lvl="0" indent="-193040" algn="l" rtl="0">
              <a:lnSpc>
                <a:spcPct val="115000"/>
              </a:lnSpc>
              <a:spcBef>
                <a:spcPts val="800"/>
              </a:spcBef>
              <a:spcAft>
                <a:spcPts val="0"/>
              </a:spcAft>
              <a:buClr>
                <a:schemeClr val="dk1"/>
              </a:buClr>
              <a:buSzPts val="1600"/>
              <a:buChar char="●"/>
            </a:pPr>
            <a:r>
              <a:rPr lang="en" sz="1600">
                <a:solidFill>
                  <a:schemeClr val="dk1"/>
                </a:solidFill>
              </a:rPr>
              <a:t>By default, </a:t>
            </a:r>
            <a:r>
              <a:rPr lang="en" b="1">
                <a:latin typeface="Inconsolata"/>
                <a:ea typeface="Inconsolata"/>
                <a:cs typeface="Inconsolata"/>
                <a:sym typeface="Inconsolata"/>
              </a:rPr>
              <a:t>ls</a:t>
            </a:r>
            <a:r>
              <a:rPr lang="en" sz="1600">
                <a:solidFill>
                  <a:schemeClr val="dk1"/>
                </a:solidFill>
              </a:rPr>
              <a:t> simply lists out the files in the current directory. The</a:t>
            </a:r>
            <a:r>
              <a:rPr lang="en" sz="1600" b="1">
                <a:solidFill>
                  <a:schemeClr val="dk1"/>
                </a:solidFill>
                <a:latin typeface="Inconsolata"/>
                <a:ea typeface="Inconsolata"/>
                <a:cs typeface="Inconsolata"/>
                <a:sym typeface="Inconsolata"/>
              </a:rPr>
              <a:t> -S</a:t>
            </a:r>
            <a:r>
              <a:rPr lang="en" sz="1600">
                <a:solidFill>
                  <a:schemeClr val="dk1"/>
                </a:solidFill>
              </a:rPr>
              <a:t> option modifies that behavior to list by size, largest first.</a:t>
            </a:r>
            <a:endParaRPr sz="1600">
              <a:solidFill>
                <a:schemeClr val="dk1"/>
              </a:solidFill>
            </a:endParaRPr>
          </a:p>
          <a:p>
            <a:pPr marL="320040" lvl="0" indent="-193040" algn="l" rtl="0">
              <a:lnSpc>
                <a:spcPct val="115000"/>
              </a:lnSpc>
              <a:spcBef>
                <a:spcPts val="800"/>
              </a:spcBef>
              <a:spcAft>
                <a:spcPts val="0"/>
              </a:spcAft>
              <a:buClr>
                <a:schemeClr val="dk1"/>
              </a:buClr>
              <a:buSzPts val="1600"/>
              <a:buChar char="●"/>
            </a:pPr>
            <a:r>
              <a:rPr lang="en" sz="1600">
                <a:solidFill>
                  <a:schemeClr val="dk1"/>
                </a:solidFill>
              </a:rPr>
              <a:t>The syntax for the above command:</a:t>
            </a:r>
            <a:endParaRPr sz="1600">
              <a:solidFill>
                <a:schemeClr val="dk1"/>
              </a:solidFill>
            </a:endParaRPr>
          </a:p>
          <a:p>
            <a:pPr marL="777240" lvl="1" indent="-193040" algn="l" rtl="0">
              <a:lnSpc>
                <a:spcPct val="115000"/>
              </a:lnSpc>
              <a:spcBef>
                <a:spcPts val="800"/>
              </a:spcBef>
              <a:spcAft>
                <a:spcPts val="0"/>
              </a:spcAft>
              <a:buClr>
                <a:srgbClr val="000000"/>
              </a:buClr>
              <a:buSzPts val="1600"/>
              <a:buChar char="○"/>
            </a:pPr>
            <a:r>
              <a:rPr lang="en" sz="1600" b="1">
                <a:latin typeface="Inconsolata"/>
                <a:ea typeface="Inconsolata"/>
                <a:cs typeface="Inconsolata"/>
                <a:sym typeface="Inconsolata"/>
              </a:rPr>
              <a:t>ls</a:t>
            </a:r>
            <a:r>
              <a:rPr lang="en" sz="1600"/>
              <a:t> is the command.</a:t>
            </a:r>
            <a:endParaRPr sz="1600"/>
          </a:p>
          <a:p>
            <a:pPr marL="777240" lvl="1" indent="-193040" algn="l" rtl="0">
              <a:lnSpc>
                <a:spcPct val="115000"/>
              </a:lnSpc>
              <a:spcBef>
                <a:spcPts val="800"/>
              </a:spcBef>
              <a:spcAft>
                <a:spcPts val="800"/>
              </a:spcAft>
              <a:buClr>
                <a:schemeClr val="dk1"/>
              </a:buClr>
              <a:buSzPts val="1600"/>
              <a:buChar char="○"/>
            </a:pPr>
            <a:r>
              <a:rPr lang="en" sz="1600" b="1">
                <a:latin typeface="Inconsolata"/>
                <a:ea typeface="Inconsolata"/>
                <a:cs typeface="Inconsolata"/>
                <a:sym typeface="Inconsolata"/>
              </a:rPr>
              <a:t>-S</a:t>
            </a:r>
            <a:r>
              <a:rPr lang="en" sz="1600"/>
              <a:t> </a:t>
            </a:r>
            <a:r>
              <a:rPr lang="en" sz="1600">
                <a:solidFill>
                  <a:schemeClr val="dk1"/>
                </a:solidFill>
              </a:rPr>
              <a:t>is the option.</a:t>
            </a:r>
            <a:endParaRPr sz="1800">
              <a:solidFill>
                <a:srgbClr val="24292E"/>
              </a:solidFill>
            </a:endParaRPr>
          </a:p>
        </p:txBody>
      </p:sp>
      <p:sp>
        <p:nvSpPr>
          <p:cNvPr id="3214" name="Google Shape;3214;p175"/>
          <p:cNvSpPr txBox="1">
            <a:spLocks noGrp="1"/>
          </p:cNvSpPr>
          <p:nvPr>
            <p:ph type="title"/>
          </p:nvPr>
        </p:nvSpPr>
        <p:spPr>
          <a:xfrm>
            <a:off x="-12300" y="0"/>
            <a:ext cx="9168600" cy="639300"/>
          </a:xfrm>
          <a:prstGeom prst="rect">
            <a:avLst/>
          </a:prstGeom>
        </p:spPr>
        <p:txBody>
          <a:bodyPr spcFirstLastPara="1" wrap="square" lIns="457200" tIns="182875" rIns="274300" bIns="91425" anchor="t" anchorCtr="0">
            <a:noAutofit/>
          </a:bodyPr>
          <a:lstStyle/>
          <a:p>
            <a:pPr marL="0" lvl="0" indent="0" algn="l" rtl="0">
              <a:spcBef>
                <a:spcPts val="0"/>
              </a:spcBef>
              <a:spcAft>
                <a:spcPts val="1400"/>
              </a:spcAft>
              <a:buNone/>
            </a:pPr>
            <a:r>
              <a:rPr lang="en"/>
              <a:t>Method One</a:t>
            </a:r>
            <a:endParaRPr/>
          </a:p>
        </p:txBody>
      </p:sp>
      <p:sp>
        <p:nvSpPr>
          <p:cNvPr id="3215" name="Google Shape;3215;p175"/>
          <p:cNvSpPr txBox="1"/>
          <p:nvPr/>
        </p:nvSpPr>
        <p:spPr>
          <a:xfrm>
            <a:off x="-12300" y="1238800"/>
            <a:ext cx="91440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800"/>
              </a:spcAft>
              <a:buNone/>
            </a:pPr>
            <a:r>
              <a:rPr lang="en" sz="1800" b="1">
                <a:solidFill>
                  <a:srgbClr val="3BE73B"/>
                </a:solidFill>
                <a:latin typeface="Inconsolata"/>
                <a:ea typeface="Inconsolata"/>
                <a:cs typeface="Inconsolata"/>
                <a:sym typeface="Inconsolata"/>
              </a:rPr>
              <a:t>ls -S</a:t>
            </a:r>
            <a:endParaRPr sz="1800" b="1">
              <a:solidFill>
                <a:srgbClr val="3BE73B"/>
              </a:solidFill>
            </a:endParaRPr>
          </a:p>
        </p:txBody>
      </p:sp>
      <p:sp>
        <p:nvSpPr>
          <p:cNvPr id="3216" name="Google Shape;3216;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
        <p:nvSpPr>
          <p:cNvPr id="3217" name="Google Shape;3217;p175"/>
          <p:cNvSpPr txBox="1"/>
          <p:nvPr/>
        </p:nvSpPr>
        <p:spPr>
          <a:xfrm>
            <a:off x="28650" y="639300"/>
            <a:ext cx="9144000" cy="639300"/>
          </a:xfrm>
          <a:prstGeom prst="rect">
            <a:avLst/>
          </a:prstGeom>
          <a:noFill/>
          <a:ln>
            <a:noFill/>
          </a:ln>
        </p:spPr>
        <p:txBody>
          <a:bodyPr spcFirstLastPara="1" wrap="square" lIns="91425" tIns="91425" rIns="91425" bIns="91425" anchor="t" anchorCtr="0">
            <a:noAutofit/>
          </a:bodyPr>
          <a:lstStyle/>
          <a:p>
            <a:pPr marL="342900" lvl="0" indent="0" algn="l" rtl="0">
              <a:spcBef>
                <a:spcPts val="0"/>
              </a:spcBef>
              <a:spcAft>
                <a:spcPts val="0"/>
              </a:spcAft>
              <a:buNone/>
            </a:pPr>
            <a:r>
              <a:rPr lang="en" sz="2200">
                <a:latin typeface="Roboto"/>
                <a:ea typeface="Roboto"/>
                <a:cs typeface="Roboto"/>
                <a:sym typeface="Roboto"/>
              </a:rPr>
              <a:t>Add an option to modify the command’s default behavior.</a:t>
            </a:r>
            <a:endParaRPr sz="22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6D9EEB"/>
            </a:gs>
          </a:gsLst>
          <a:path path="circle">
            <a:fillToRect l="50000" t="50000" r="50000" b="50000"/>
          </a:path>
          <a:tileRect/>
        </a:gradFill>
        <a:effectLst/>
      </p:bgPr>
    </p:bg>
    <p:spTree>
      <p:nvGrpSpPr>
        <p:cNvPr id="1" name="Shape 3221"/>
        <p:cNvGrpSpPr/>
        <p:nvPr/>
      </p:nvGrpSpPr>
      <p:grpSpPr>
        <a:xfrm>
          <a:off x="0" y="0"/>
          <a:ext cx="0" cy="0"/>
          <a:chOff x="0" y="0"/>
          <a:chExt cx="0" cy="0"/>
        </a:xfrm>
      </p:grpSpPr>
      <p:sp>
        <p:nvSpPr>
          <p:cNvPr id="3222" name="Google Shape;3222;p176"/>
          <p:cNvSpPr/>
          <p:nvPr/>
        </p:nvSpPr>
        <p:spPr>
          <a:xfrm rot="10800000">
            <a:off x="1226550" y="1812800"/>
            <a:ext cx="6748200" cy="30582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76"/>
          <p:cNvSpPr txBox="1">
            <a:spLocks noGrp="1"/>
          </p:cNvSpPr>
          <p:nvPr>
            <p:ph type="body" idx="3"/>
          </p:nvPr>
        </p:nvSpPr>
        <p:spPr>
          <a:xfrm>
            <a:off x="1226550" y="2045100"/>
            <a:ext cx="7195800" cy="1543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solidFill>
                  <a:srgbClr val="24292E"/>
                </a:solidFill>
              </a:rPr>
              <a:t>Keep in mind:</a:t>
            </a:r>
            <a:endParaRPr sz="1600" b="1">
              <a:solidFill>
                <a:srgbClr val="24292E"/>
              </a:solidFill>
            </a:endParaRPr>
          </a:p>
          <a:p>
            <a:pPr marL="457200" lvl="0" indent="-330200" algn="l" rtl="0">
              <a:spcBef>
                <a:spcPts val="1000"/>
              </a:spcBef>
              <a:spcAft>
                <a:spcPts val="0"/>
              </a:spcAft>
              <a:buClr>
                <a:srgbClr val="24292E"/>
              </a:buClr>
              <a:buSzPts val="1600"/>
              <a:buChar char="●"/>
            </a:pPr>
            <a:r>
              <a:rPr lang="en" sz="1600">
                <a:solidFill>
                  <a:srgbClr val="24292E"/>
                </a:solidFill>
              </a:rPr>
              <a:t>Options always use a hyphen.</a:t>
            </a:r>
            <a:endParaRPr sz="1600">
              <a:solidFill>
                <a:srgbClr val="24292E"/>
              </a:solidFill>
            </a:endParaRPr>
          </a:p>
          <a:p>
            <a:pPr marL="457200" lvl="0" indent="-330200" algn="l" rtl="0">
              <a:spcBef>
                <a:spcPts val="1000"/>
              </a:spcBef>
              <a:spcAft>
                <a:spcPts val="0"/>
              </a:spcAft>
              <a:buClr>
                <a:srgbClr val="24292E"/>
              </a:buClr>
              <a:buSzPts val="1600"/>
              <a:buChar char="●"/>
            </a:pPr>
            <a:r>
              <a:rPr lang="en" sz="1600">
                <a:solidFill>
                  <a:srgbClr val="24292E"/>
                </a:solidFill>
              </a:rPr>
              <a:t>Options, just like commands, are case sensitive:</a:t>
            </a:r>
            <a:endParaRPr sz="1600">
              <a:solidFill>
                <a:srgbClr val="24292E"/>
              </a:solidFill>
            </a:endParaRPr>
          </a:p>
          <a:p>
            <a:pPr marL="777240" lvl="0" indent="-193040" algn="l" rtl="0">
              <a:spcBef>
                <a:spcPts val="1000"/>
              </a:spcBef>
              <a:spcAft>
                <a:spcPts val="0"/>
              </a:spcAft>
              <a:buClr>
                <a:srgbClr val="24292E"/>
              </a:buClr>
              <a:buSzPts val="1600"/>
              <a:buFont typeface="Arial"/>
              <a:buChar char="●"/>
            </a:pPr>
            <a:r>
              <a:rPr lang="en" sz="1600" b="1">
                <a:latin typeface="Inconsolata"/>
                <a:ea typeface="Inconsolata"/>
                <a:cs typeface="Inconsolata"/>
                <a:sym typeface="Inconsolata"/>
              </a:rPr>
              <a:t>-s</a:t>
            </a:r>
            <a:r>
              <a:rPr lang="en" sz="1600"/>
              <a:t> </a:t>
            </a:r>
            <a:r>
              <a:rPr lang="en" sz="1600">
                <a:solidFill>
                  <a:srgbClr val="24292E"/>
                </a:solidFill>
              </a:rPr>
              <a:t>provides a different result than</a:t>
            </a:r>
            <a:r>
              <a:rPr lang="en" sz="1600"/>
              <a:t> </a:t>
            </a:r>
            <a:r>
              <a:rPr lang="en" sz="1600" b="1">
                <a:latin typeface="Inconsolata"/>
                <a:ea typeface="Inconsolata"/>
                <a:cs typeface="Inconsolata"/>
                <a:sym typeface="Inconsolata"/>
              </a:rPr>
              <a:t>-S</a:t>
            </a:r>
            <a:r>
              <a:rPr lang="en" sz="1600" b="1"/>
              <a:t>. </a:t>
            </a:r>
            <a:endParaRPr sz="1600" b="1"/>
          </a:p>
          <a:p>
            <a:pPr marL="777240" lvl="0" indent="-193040" algn="l" rtl="0">
              <a:spcBef>
                <a:spcPts val="1000"/>
              </a:spcBef>
              <a:spcAft>
                <a:spcPts val="0"/>
              </a:spcAft>
              <a:buClr>
                <a:srgbClr val="24292E"/>
              </a:buClr>
              <a:buSzPts val="1600"/>
              <a:buFont typeface="Arial"/>
              <a:buChar char="●"/>
            </a:pPr>
            <a:r>
              <a:rPr lang="en" sz="1600">
                <a:solidFill>
                  <a:srgbClr val="24292E"/>
                </a:solidFill>
              </a:rPr>
              <a:t>The lowercase </a:t>
            </a:r>
            <a:r>
              <a:rPr lang="en" sz="1600" b="1">
                <a:latin typeface="Inconsolata"/>
                <a:ea typeface="Inconsolata"/>
                <a:cs typeface="Inconsolata"/>
                <a:sym typeface="Inconsolata"/>
              </a:rPr>
              <a:t>-s</a:t>
            </a:r>
            <a:r>
              <a:rPr lang="en" sz="1600"/>
              <a:t> </a:t>
            </a:r>
            <a:r>
              <a:rPr lang="en" sz="1600">
                <a:solidFill>
                  <a:srgbClr val="24292E"/>
                </a:solidFill>
              </a:rPr>
              <a:t>option prints the size</a:t>
            </a:r>
            <a:r>
              <a:rPr lang="en" sz="1600"/>
              <a:t> </a:t>
            </a:r>
            <a:r>
              <a:rPr lang="en" sz="1600">
                <a:solidFill>
                  <a:srgbClr val="24292E"/>
                </a:solidFill>
              </a:rPr>
              <a:t>of each file.</a:t>
            </a:r>
            <a:endParaRPr sz="1600">
              <a:solidFill>
                <a:srgbClr val="24292E"/>
              </a:solidFill>
            </a:endParaRPr>
          </a:p>
          <a:p>
            <a:pPr marL="457200" lvl="0" indent="-330200" algn="l" rtl="0">
              <a:spcBef>
                <a:spcPts val="1000"/>
              </a:spcBef>
              <a:spcAft>
                <a:spcPts val="0"/>
              </a:spcAft>
              <a:buClr>
                <a:srgbClr val="24292E"/>
              </a:buClr>
              <a:buSzPts val="1600"/>
              <a:buChar char="●"/>
            </a:pPr>
            <a:r>
              <a:rPr lang="en" sz="1600">
                <a:solidFill>
                  <a:srgbClr val="24292E"/>
                </a:solidFill>
              </a:rPr>
              <a:t>Options have different uses for different commands. </a:t>
            </a:r>
            <a:endParaRPr sz="1600">
              <a:solidFill>
                <a:srgbClr val="24292E"/>
              </a:solidFill>
            </a:endParaRPr>
          </a:p>
          <a:p>
            <a:pPr marL="777240" lvl="0" indent="-193040" algn="l" rtl="0">
              <a:spcBef>
                <a:spcPts val="1000"/>
              </a:spcBef>
              <a:spcAft>
                <a:spcPts val="0"/>
              </a:spcAft>
              <a:buClr>
                <a:srgbClr val="000000"/>
              </a:buClr>
              <a:buSzPts val="1600"/>
              <a:buFont typeface="Arial"/>
              <a:buChar char="●"/>
            </a:pPr>
            <a:r>
              <a:rPr lang="en" sz="1600" b="1">
                <a:latin typeface="Inconsolata"/>
                <a:ea typeface="Inconsolata"/>
                <a:cs typeface="Inconsolata"/>
                <a:sym typeface="Inconsolata"/>
              </a:rPr>
              <a:t>ls -s</a:t>
            </a:r>
            <a:r>
              <a:rPr lang="en" sz="1600"/>
              <a:t> will print the size of each file.</a:t>
            </a:r>
            <a:endParaRPr sz="1600"/>
          </a:p>
          <a:p>
            <a:pPr marL="777240" lvl="0" indent="-193040" algn="l" rtl="0">
              <a:spcBef>
                <a:spcPts val="0"/>
              </a:spcBef>
              <a:spcAft>
                <a:spcPts val="1000"/>
              </a:spcAft>
              <a:buClr>
                <a:srgbClr val="24292E"/>
              </a:buClr>
              <a:buSzPts val="1600"/>
              <a:buFont typeface="Arial"/>
              <a:buChar char="●"/>
            </a:pPr>
            <a:r>
              <a:rPr lang="en" sz="1600" b="1">
                <a:latin typeface="Inconsolata"/>
                <a:ea typeface="Inconsolata"/>
                <a:cs typeface="Inconsolata"/>
                <a:sym typeface="Inconsolata"/>
              </a:rPr>
              <a:t>cat -s</a:t>
            </a:r>
            <a:r>
              <a:rPr lang="en" sz="1600">
                <a:solidFill>
                  <a:srgbClr val="24292E"/>
                </a:solidFill>
              </a:rPr>
              <a:t> will suppress repeated empty output lines.</a:t>
            </a:r>
            <a:endParaRPr sz="1600">
              <a:solidFill>
                <a:schemeClr val="dk1"/>
              </a:solidFill>
            </a:endParaRPr>
          </a:p>
        </p:txBody>
      </p:sp>
      <p:sp>
        <p:nvSpPr>
          <p:cNvPr id="3224" name="Google Shape;3224;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
        <p:nvSpPr>
          <p:cNvPr id="3225" name="Google Shape;3225;p176"/>
          <p:cNvSpPr txBox="1">
            <a:spLocks noGrp="1"/>
          </p:cNvSpPr>
          <p:nvPr>
            <p:ph type="title"/>
          </p:nvPr>
        </p:nvSpPr>
        <p:spPr>
          <a:xfrm>
            <a:off x="-12300" y="0"/>
            <a:ext cx="9168600" cy="639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Method One</a:t>
            </a:r>
            <a:endParaRPr/>
          </a:p>
          <a:p>
            <a:pPr marL="0" lvl="0" indent="0" algn="l" rtl="0">
              <a:spcBef>
                <a:spcPts val="1400"/>
              </a:spcBef>
              <a:spcAft>
                <a:spcPts val="1000"/>
              </a:spcAft>
              <a:buNone/>
            </a:pPr>
            <a:endParaRPr/>
          </a:p>
        </p:txBody>
      </p:sp>
      <p:sp>
        <p:nvSpPr>
          <p:cNvPr id="3226" name="Google Shape;3226;p176"/>
          <p:cNvSpPr txBox="1"/>
          <p:nvPr/>
        </p:nvSpPr>
        <p:spPr>
          <a:xfrm>
            <a:off x="-12300" y="1238800"/>
            <a:ext cx="91440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800"/>
              </a:spcAft>
              <a:buNone/>
            </a:pPr>
            <a:r>
              <a:rPr lang="en" sz="1800" b="1">
                <a:solidFill>
                  <a:srgbClr val="3BE73B"/>
                </a:solidFill>
                <a:latin typeface="Inconsolata"/>
                <a:ea typeface="Inconsolata"/>
                <a:cs typeface="Inconsolata"/>
                <a:sym typeface="Inconsolata"/>
              </a:rPr>
              <a:t>ls -S</a:t>
            </a:r>
            <a:endParaRPr sz="1800" b="1">
              <a:solidFill>
                <a:srgbClr val="3BE73B"/>
              </a:solidFill>
            </a:endParaRPr>
          </a:p>
        </p:txBody>
      </p:sp>
      <p:sp>
        <p:nvSpPr>
          <p:cNvPr id="3227" name="Google Shape;3227;p176"/>
          <p:cNvSpPr txBox="1"/>
          <p:nvPr/>
        </p:nvSpPr>
        <p:spPr>
          <a:xfrm>
            <a:off x="28650" y="639300"/>
            <a:ext cx="9144000" cy="639300"/>
          </a:xfrm>
          <a:prstGeom prst="rect">
            <a:avLst/>
          </a:prstGeom>
          <a:noFill/>
          <a:ln>
            <a:noFill/>
          </a:ln>
        </p:spPr>
        <p:txBody>
          <a:bodyPr spcFirstLastPara="1" wrap="square" lIns="91425" tIns="91425" rIns="91425" bIns="91425" anchor="t" anchorCtr="0">
            <a:noAutofit/>
          </a:bodyPr>
          <a:lstStyle/>
          <a:p>
            <a:pPr marL="342900" lvl="0" indent="0" algn="l" rtl="0">
              <a:spcBef>
                <a:spcPts val="0"/>
              </a:spcBef>
              <a:spcAft>
                <a:spcPts val="0"/>
              </a:spcAft>
              <a:buNone/>
            </a:pPr>
            <a:r>
              <a:rPr lang="en" sz="2200">
                <a:latin typeface="Roboto"/>
                <a:ea typeface="Roboto"/>
                <a:cs typeface="Roboto"/>
                <a:sym typeface="Roboto"/>
              </a:rPr>
              <a:t>Add an option to modify the command’s default behavior.</a:t>
            </a:r>
            <a:endParaRPr sz="22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6D9EEB"/>
            </a:gs>
          </a:gsLst>
          <a:path path="circle">
            <a:fillToRect l="50000" t="50000" r="50000" b="50000"/>
          </a:path>
          <a:tileRect/>
        </a:gradFill>
        <a:effectLst/>
      </p:bgPr>
    </p:bg>
    <p:spTree>
      <p:nvGrpSpPr>
        <p:cNvPr id="1" name="Shape 3231"/>
        <p:cNvGrpSpPr/>
        <p:nvPr/>
      </p:nvGrpSpPr>
      <p:grpSpPr>
        <a:xfrm>
          <a:off x="0" y="0"/>
          <a:ext cx="0" cy="0"/>
          <a:chOff x="0" y="0"/>
          <a:chExt cx="0" cy="0"/>
        </a:xfrm>
      </p:grpSpPr>
      <p:sp>
        <p:nvSpPr>
          <p:cNvPr id="3232" name="Google Shape;3232;p177"/>
          <p:cNvSpPr/>
          <p:nvPr/>
        </p:nvSpPr>
        <p:spPr>
          <a:xfrm rot="10800000">
            <a:off x="997950" y="1812875"/>
            <a:ext cx="7263900" cy="31518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77"/>
          <p:cNvSpPr/>
          <p:nvPr/>
        </p:nvSpPr>
        <p:spPr>
          <a:xfrm rot="10800000">
            <a:off x="993200" y="1812875"/>
            <a:ext cx="7283700" cy="31518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77"/>
          <p:cNvSpPr txBox="1">
            <a:spLocks noGrp="1"/>
          </p:cNvSpPr>
          <p:nvPr>
            <p:ph type="body" idx="3"/>
          </p:nvPr>
        </p:nvSpPr>
        <p:spPr>
          <a:xfrm>
            <a:off x="993200" y="2045100"/>
            <a:ext cx="7263900" cy="2190600"/>
          </a:xfrm>
          <a:prstGeom prst="rect">
            <a:avLst/>
          </a:prstGeom>
        </p:spPr>
        <p:txBody>
          <a:bodyPr spcFirstLastPara="1" wrap="square" lIns="457200" tIns="0" rIns="457200" bIns="914400" anchor="t" anchorCtr="0">
            <a:noAutofit/>
          </a:bodyPr>
          <a:lstStyle/>
          <a:p>
            <a:pPr marL="457200" lvl="0" indent="-330200" algn="l" rtl="0">
              <a:lnSpc>
                <a:spcPct val="115000"/>
              </a:lnSpc>
              <a:spcBef>
                <a:spcPts val="0"/>
              </a:spcBef>
              <a:spcAft>
                <a:spcPts val="0"/>
              </a:spcAft>
              <a:buSzPts val="1600"/>
              <a:buChar char="●"/>
            </a:pPr>
            <a:r>
              <a:rPr lang="en" sz="1600">
                <a:solidFill>
                  <a:schemeClr val="dk1"/>
                </a:solidFill>
              </a:rPr>
              <a:t>This command displays the line numbers of </a:t>
            </a:r>
            <a:r>
              <a:rPr lang="en" sz="1600" b="1">
                <a:solidFill>
                  <a:srgbClr val="24292E"/>
                </a:solidFill>
                <a:latin typeface="Inconsolata"/>
                <a:ea typeface="Inconsolata"/>
                <a:cs typeface="Inconsolata"/>
                <a:sym typeface="Inconsolata"/>
              </a:rPr>
              <a:t>logfile1.txt</a:t>
            </a:r>
            <a:r>
              <a:rPr lang="en" sz="1600" b="1">
                <a:solidFill>
                  <a:schemeClr val="dk1"/>
                </a:solidFill>
              </a:rPr>
              <a:t>.</a:t>
            </a:r>
            <a:endParaRPr sz="1600" b="1">
              <a:solidFill>
                <a:schemeClr val="dk1"/>
              </a:solidFill>
            </a:endParaRPr>
          </a:p>
          <a:p>
            <a:pPr marL="457200" lvl="0" indent="-330200" algn="l" rtl="0">
              <a:lnSpc>
                <a:spcPct val="115000"/>
              </a:lnSpc>
              <a:spcBef>
                <a:spcPts val="1000"/>
              </a:spcBef>
              <a:spcAft>
                <a:spcPts val="0"/>
              </a:spcAft>
              <a:buSzPts val="1600"/>
              <a:buChar char="●"/>
            </a:pPr>
            <a:r>
              <a:rPr lang="en" sz="1600">
                <a:solidFill>
                  <a:schemeClr val="dk1"/>
                </a:solidFill>
              </a:rPr>
              <a:t>By default, the </a:t>
            </a:r>
            <a:r>
              <a:rPr lang="en" sz="1600" b="1">
                <a:latin typeface="Inconsolata"/>
                <a:ea typeface="Inconsolata"/>
                <a:cs typeface="Inconsolata"/>
                <a:sym typeface="Inconsolata"/>
              </a:rPr>
              <a:t>cat</a:t>
            </a:r>
            <a:r>
              <a:rPr lang="en" sz="1600">
                <a:solidFill>
                  <a:schemeClr val="dk1"/>
                </a:solidFill>
              </a:rPr>
              <a:t> command concatenates multiple files or displays the contents of a single file.</a:t>
            </a:r>
            <a:endParaRPr sz="1600"/>
          </a:p>
          <a:p>
            <a:pPr marL="457200" lvl="0" indent="-330200" algn="l" rtl="0">
              <a:lnSpc>
                <a:spcPct val="115000"/>
              </a:lnSpc>
              <a:spcBef>
                <a:spcPts val="1000"/>
              </a:spcBef>
              <a:spcAft>
                <a:spcPts val="1000"/>
              </a:spcAft>
              <a:buSzPts val="1600"/>
              <a:buChar char="●"/>
            </a:pPr>
            <a:r>
              <a:rPr lang="en" sz="1600">
                <a:solidFill>
                  <a:schemeClr val="dk1"/>
                </a:solidFill>
              </a:rPr>
              <a:t>Adding the optio</a:t>
            </a:r>
            <a:r>
              <a:rPr lang="en" sz="1600"/>
              <a:t>n </a:t>
            </a:r>
            <a:r>
              <a:rPr lang="en" sz="1600" b="1">
                <a:latin typeface="Inconsolata"/>
                <a:ea typeface="Inconsolata"/>
                <a:cs typeface="Inconsolata"/>
                <a:sym typeface="Inconsolata"/>
              </a:rPr>
              <a:t>-n</a:t>
            </a:r>
            <a:r>
              <a:rPr lang="en" sz="1600"/>
              <a:t> </a:t>
            </a:r>
            <a:r>
              <a:rPr lang="en" sz="1600">
                <a:solidFill>
                  <a:schemeClr val="dk1"/>
                </a:solidFill>
              </a:rPr>
              <a:t>modifies the behavior by displaying the line numbers preceding each line. </a:t>
            </a:r>
            <a:endParaRPr sz="1600">
              <a:solidFill>
                <a:srgbClr val="24292E"/>
              </a:solidFill>
            </a:endParaRPr>
          </a:p>
        </p:txBody>
      </p:sp>
      <p:sp>
        <p:nvSpPr>
          <p:cNvPr id="3235" name="Google Shape;3235;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
        <p:nvSpPr>
          <p:cNvPr id="3236" name="Google Shape;3236;p177"/>
          <p:cNvSpPr txBox="1">
            <a:spLocks noGrp="1"/>
          </p:cNvSpPr>
          <p:nvPr>
            <p:ph type="title"/>
          </p:nvPr>
        </p:nvSpPr>
        <p:spPr>
          <a:xfrm>
            <a:off x="-12300" y="0"/>
            <a:ext cx="9168600" cy="639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Method Two</a:t>
            </a:r>
            <a:endParaRPr/>
          </a:p>
          <a:p>
            <a:pPr marL="0" lvl="0" indent="0" algn="l" rtl="0">
              <a:spcBef>
                <a:spcPts val="1400"/>
              </a:spcBef>
              <a:spcAft>
                <a:spcPts val="1000"/>
              </a:spcAft>
              <a:buNone/>
            </a:pPr>
            <a:endParaRPr/>
          </a:p>
        </p:txBody>
      </p:sp>
      <p:sp>
        <p:nvSpPr>
          <p:cNvPr id="3237" name="Google Shape;3237;p177"/>
          <p:cNvSpPr txBox="1"/>
          <p:nvPr/>
        </p:nvSpPr>
        <p:spPr>
          <a:xfrm>
            <a:off x="0" y="1238800"/>
            <a:ext cx="91440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800"/>
              </a:spcAft>
              <a:buNone/>
            </a:pPr>
            <a:r>
              <a:rPr lang="en" sz="1800" b="1">
                <a:solidFill>
                  <a:srgbClr val="3BE73B"/>
                </a:solidFill>
                <a:latin typeface="Inconsolata"/>
                <a:ea typeface="Inconsolata"/>
                <a:cs typeface="Inconsolata"/>
                <a:sym typeface="Inconsolata"/>
              </a:rPr>
              <a:t>cat -n logfile1.txt</a:t>
            </a:r>
            <a:endParaRPr sz="1800" b="1">
              <a:solidFill>
                <a:srgbClr val="3BE73B"/>
              </a:solidFill>
              <a:latin typeface="Inconsolata"/>
              <a:ea typeface="Inconsolata"/>
              <a:cs typeface="Inconsolata"/>
              <a:sym typeface="Inconsolata"/>
            </a:endParaRPr>
          </a:p>
        </p:txBody>
      </p:sp>
      <p:sp>
        <p:nvSpPr>
          <p:cNvPr id="3238" name="Google Shape;3238;p177"/>
          <p:cNvSpPr txBox="1"/>
          <p:nvPr/>
        </p:nvSpPr>
        <p:spPr>
          <a:xfrm>
            <a:off x="28650" y="639300"/>
            <a:ext cx="9144000" cy="957000"/>
          </a:xfrm>
          <a:prstGeom prst="rect">
            <a:avLst/>
          </a:prstGeom>
          <a:noFill/>
          <a:ln>
            <a:noFill/>
          </a:ln>
        </p:spPr>
        <p:txBody>
          <a:bodyPr spcFirstLastPara="1" wrap="square" lIns="91425" tIns="91425" rIns="91425" bIns="91425" anchor="t" anchorCtr="0">
            <a:noAutofit/>
          </a:bodyPr>
          <a:lstStyle/>
          <a:p>
            <a:pPr marL="342900" lvl="0" indent="0" algn="l" rtl="0">
              <a:spcBef>
                <a:spcPts val="0"/>
              </a:spcBef>
              <a:spcAft>
                <a:spcPts val="0"/>
              </a:spcAft>
              <a:buNone/>
            </a:pPr>
            <a:r>
              <a:rPr lang="en" sz="2200">
                <a:latin typeface="Roboto"/>
                <a:ea typeface="Roboto"/>
                <a:cs typeface="Roboto"/>
                <a:sym typeface="Roboto"/>
              </a:rPr>
              <a:t>Add an option and an argument to modify the default behavior.</a:t>
            </a:r>
            <a:endParaRPr sz="22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6D9EEB"/>
            </a:gs>
          </a:gsLst>
          <a:path path="circle">
            <a:fillToRect l="50000" t="50000" r="50000" b="50000"/>
          </a:path>
          <a:tileRect/>
        </a:gradFill>
        <a:effectLst/>
      </p:bgPr>
    </p:bg>
    <p:spTree>
      <p:nvGrpSpPr>
        <p:cNvPr id="1" name="Shape 3242"/>
        <p:cNvGrpSpPr/>
        <p:nvPr/>
      </p:nvGrpSpPr>
      <p:grpSpPr>
        <a:xfrm>
          <a:off x="0" y="0"/>
          <a:ext cx="0" cy="0"/>
          <a:chOff x="0" y="0"/>
          <a:chExt cx="0" cy="0"/>
        </a:xfrm>
      </p:grpSpPr>
      <p:sp>
        <p:nvSpPr>
          <p:cNvPr id="3243" name="Google Shape;3243;p178"/>
          <p:cNvSpPr/>
          <p:nvPr/>
        </p:nvSpPr>
        <p:spPr>
          <a:xfrm rot="10800000">
            <a:off x="997950" y="1812875"/>
            <a:ext cx="7263900" cy="31518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78"/>
          <p:cNvSpPr txBox="1">
            <a:spLocks noGrp="1"/>
          </p:cNvSpPr>
          <p:nvPr>
            <p:ph type="body" idx="3"/>
          </p:nvPr>
        </p:nvSpPr>
        <p:spPr>
          <a:xfrm>
            <a:off x="997950" y="2045100"/>
            <a:ext cx="7332000" cy="2256300"/>
          </a:xfrm>
          <a:prstGeom prst="rect">
            <a:avLst/>
          </a:prstGeom>
        </p:spPr>
        <p:txBody>
          <a:bodyPr spcFirstLastPara="1" wrap="square" lIns="457200" tIns="0" rIns="457200" bIns="914400" anchor="t" anchorCtr="0">
            <a:noAutofit/>
          </a:bodyPr>
          <a:lstStyle/>
          <a:p>
            <a:pPr marL="457200" lvl="0" indent="-330200" algn="l" rtl="0">
              <a:lnSpc>
                <a:spcPct val="114000"/>
              </a:lnSpc>
              <a:spcBef>
                <a:spcPts val="0"/>
              </a:spcBef>
              <a:spcAft>
                <a:spcPts val="0"/>
              </a:spcAft>
              <a:buClr>
                <a:srgbClr val="24292E"/>
              </a:buClr>
              <a:buSzPts val="1600"/>
              <a:buChar char="●"/>
            </a:pPr>
            <a:r>
              <a:rPr lang="en" sz="1600">
                <a:solidFill>
                  <a:srgbClr val="24292E"/>
                </a:solidFill>
              </a:rPr>
              <a:t>This command previews the first four lines of </a:t>
            </a:r>
            <a:r>
              <a:rPr lang="en" sz="1600" b="1">
                <a:solidFill>
                  <a:srgbClr val="24292E"/>
                </a:solidFill>
                <a:latin typeface="Inconsolata"/>
                <a:ea typeface="Inconsolata"/>
                <a:cs typeface="Inconsolata"/>
                <a:sym typeface="Inconsolata"/>
              </a:rPr>
              <a:t>logfile1.txt</a:t>
            </a:r>
            <a:r>
              <a:rPr lang="en" sz="1600">
                <a:solidFill>
                  <a:srgbClr val="24292E"/>
                </a:solidFill>
              </a:rPr>
              <a:t>.</a:t>
            </a:r>
            <a:endParaRPr sz="1600">
              <a:solidFill>
                <a:srgbClr val="24292E"/>
              </a:solidFill>
            </a:endParaRPr>
          </a:p>
          <a:p>
            <a:pPr marL="457200" lvl="0" indent="-330200" algn="l" rtl="0">
              <a:lnSpc>
                <a:spcPct val="114000"/>
              </a:lnSpc>
              <a:spcBef>
                <a:spcPts val="1000"/>
              </a:spcBef>
              <a:spcAft>
                <a:spcPts val="0"/>
              </a:spcAft>
              <a:buClr>
                <a:srgbClr val="24292E"/>
              </a:buClr>
              <a:buSzPts val="1600"/>
              <a:buChar char="●"/>
            </a:pPr>
            <a:r>
              <a:rPr lang="en" sz="1600">
                <a:solidFill>
                  <a:srgbClr val="24292E"/>
                </a:solidFill>
              </a:rPr>
              <a:t>By default,</a:t>
            </a:r>
            <a:r>
              <a:rPr lang="en" sz="1600"/>
              <a:t> </a:t>
            </a:r>
            <a:r>
              <a:rPr lang="en" sz="1600" b="1">
                <a:latin typeface="Inconsolata"/>
                <a:ea typeface="Inconsolata"/>
                <a:cs typeface="Inconsolata"/>
                <a:sym typeface="Inconsolata"/>
              </a:rPr>
              <a:t>head</a:t>
            </a:r>
            <a:r>
              <a:rPr lang="en" sz="1600"/>
              <a:t> </a:t>
            </a:r>
            <a:r>
              <a:rPr lang="en" sz="1600">
                <a:solidFill>
                  <a:srgbClr val="24292E"/>
                </a:solidFill>
              </a:rPr>
              <a:t>displays the top 10 lines of a file.</a:t>
            </a:r>
            <a:endParaRPr sz="1600">
              <a:solidFill>
                <a:srgbClr val="24292E"/>
              </a:solidFill>
            </a:endParaRPr>
          </a:p>
          <a:p>
            <a:pPr marL="457200" lvl="0" indent="-330200" algn="l" rtl="0">
              <a:lnSpc>
                <a:spcPct val="114000"/>
              </a:lnSpc>
              <a:spcBef>
                <a:spcPts val="1000"/>
              </a:spcBef>
              <a:spcAft>
                <a:spcPts val="0"/>
              </a:spcAft>
              <a:buClr>
                <a:srgbClr val="24292E"/>
              </a:buClr>
              <a:buSzPts val="1600"/>
              <a:buChar char="●"/>
            </a:pPr>
            <a:r>
              <a:rPr lang="en" sz="1600"/>
              <a:t>The</a:t>
            </a:r>
            <a:r>
              <a:rPr lang="en" sz="1600">
                <a:latin typeface="Inconsolata"/>
                <a:ea typeface="Inconsolata"/>
                <a:cs typeface="Inconsolata"/>
                <a:sym typeface="Inconsolata"/>
              </a:rPr>
              <a:t> </a:t>
            </a:r>
            <a:r>
              <a:rPr lang="en" sz="1600"/>
              <a:t>option</a:t>
            </a:r>
            <a:r>
              <a:rPr lang="en" sz="1600" b="1"/>
              <a:t> </a:t>
            </a:r>
            <a:r>
              <a:rPr lang="en" sz="1600" b="1">
                <a:latin typeface="Inconsolata"/>
                <a:ea typeface="Inconsolata"/>
                <a:cs typeface="Inconsolata"/>
                <a:sym typeface="Inconsolata"/>
              </a:rPr>
              <a:t>-n</a:t>
            </a:r>
            <a:r>
              <a:rPr lang="en" sz="1600"/>
              <a:t> </a:t>
            </a:r>
            <a:r>
              <a:rPr lang="en" sz="1600">
                <a:solidFill>
                  <a:srgbClr val="24292E"/>
                </a:solidFill>
              </a:rPr>
              <a:t>changes the number of lines displayed.</a:t>
            </a:r>
            <a:endParaRPr sz="1600">
              <a:solidFill>
                <a:srgbClr val="24292E"/>
              </a:solidFill>
            </a:endParaRPr>
          </a:p>
          <a:p>
            <a:pPr marL="777240" lvl="1" indent="-193040" algn="l" rtl="0">
              <a:lnSpc>
                <a:spcPct val="114000"/>
              </a:lnSpc>
              <a:spcBef>
                <a:spcPts val="1000"/>
              </a:spcBef>
              <a:spcAft>
                <a:spcPts val="0"/>
              </a:spcAft>
              <a:buClr>
                <a:srgbClr val="24292E"/>
              </a:buClr>
              <a:buSzPts val="1600"/>
              <a:buFont typeface="Arial"/>
              <a:buChar char="○"/>
            </a:pPr>
            <a:r>
              <a:rPr lang="en" sz="1600" b="1">
                <a:latin typeface="Inconsolata"/>
                <a:ea typeface="Inconsolata"/>
                <a:cs typeface="Inconsolata"/>
                <a:sym typeface="Inconsolata"/>
              </a:rPr>
              <a:t>-n</a:t>
            </a:r>
            <a:r>
              <a:rPr lang="en" sz="1600"/>
              <a:t> </a:t>
            </a:r>
            <a:r>
              <a:rPr lang="en" sz="1600">
                <a:solidFill>
                  <a:srgbClr val="24292E"/>
                </a:solidFill>
              </a:rPr>
              <a:t>requires a </a:t>
            </a:r>
            <a:r>
              <a:rPr lang="en" sz="1600" b="1">
                <a:solidFill>
                  <a:srgbClr val="24292E"/>
                </a:solidFill>
              </a:rPr>
              <a:t>parameter</a:t>
            </a:r>
            <a:r>
              <a:rPr lang="en" sz="1600">
                <a:solidFill>
                  <a:srgbClr val="24292E"/>
                </a:solidFill>
              </a:rPr>
              <a:t> specifying the number of lines.</a:t>
            </a:r>
            <a:endParaRPr sz="1600">
              <a:solidFill>
                <a:srgbClr val="24292E"/>
              </a:solidFill>
            </a:endParaRPr>
          </a:p>
          <a:p>
            <a:pPr marL="777240" lvl="1" indent="-193040" algn="l" rtl="0">
              <a:lnSpc>
                <a:spcPct val="115000"/>
              </a:lnSpc>
              <a:spcBef>
                <a:spcPts val="0"/>
              </a:spcBef>
              <a:spcAft>
                <a:spcPts val="0"/>
              </a:spcAft>
              <a:buClr>
                <a:srgbClr val="24292E"/>
              </a:buClr>
              <a:buSzPts val="1600"/>
              <a:buFont typeface="Roboto"/>
              <a:buChar char="○"/>
            </a:pPr>
            <a:r>
              <a:rPr lang="en" sz="1600">
                <a:solidFill>
                  <a:srgbClr val="24292E"/>
                </a:solidFill>
              </a:rPr>
              <a:t>Parameters provide additional details on how to modify a command’s default behavior.</a:t>
            </a:r>
            <a:endParaRPr sz="1600">
              <a:solidFill>
                <a:schemeClr val="dk1"/>
              </a:solidFill>
            </a:endParaRPr>
          </a:p>
        </p:txBody>
      </p:sp>
      <p:sp>
        <p:nvSpPr>
          <p:cNvPr id="3245" name="Google Shape;3245;p1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
        <p:nvSpPr>
          <p:cNvPr id="3246" name="Google Shape;3246;p178"/>
          <p:cNvSpPr txBox="1">
            <a:spLocks noGrp="1"/>
          </p:cNvSpPr>
          <p:nvPr>
            <p:ph type="title"/>
          </p:nvPr>
        </p:nvSpPr>
        <p:spPr>
          <a:xfrm>
            <a:off x="-12300" y="0"/>
            <a:ext cx="9168600" cy="639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Method Three</a:t>
            </a:r>
            <a:endParaRPr/>
          </a:p>
          <a:p>
            <a:pPr marL="0" lvl="0" indent="0" algn="l" rtl="0">
              <a:spcBef>
                <a:spcPts val="1400"/>
              </a:spcBef>
              <a:spcAft>
                <a:spcPts val="0"/>
              </a:spcAft>
              <a:buClr>
                <a:srgbClr val="000000"/>
              </a:buClr>
              <a:buSzPts val="1100"/>
              <a:buFont typeface="Arial"/>
              <a:buNone/>
            </a:pPr>
            <a:endParaRPr/>
          </a:p>
        </p:txBody>
      </p:sp>
      <p:sp>
        <p:nvSpPr>
          <p:cNvPr id="3247" name="Google Shape;3247;p178"/>
          <p:cNvSpPr txBox="1"/>
          <p:nvPr/>
        </p:nvSpPr>
        <p:spPr>
          <a:xfrm>
            <a:off x="0" y="1238800"/>
            <a:ext cx="9144000" cy="639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800"/>
              </a:spcAft>
              <a:buNone/>
            </a:pPr>
            <a:r>
              <a:rPr lang="en" sz="1800" b="1">
                <a:solidFill>
                  <a:srgbClr val="3BE73B"/>
                </a:solidFill>
                <a:latin typeface="Inconsolata"/>
                <a:ea typeface="Inconsolata"/>
                <a:cs typeface="Inconsolata"/>
                <a:sym typeface="Inconsolata"/>
              </a:rPr>
              <a:t>head -n 4 logfile.txt</a:t>
            </a:r>
            <a:endParaRPr sz="1800" b="1">
              <a:solidFill>
                <a:srgbClr val="3BE73B"/>
              </a:solidFill>
              <a:latin typeface="Inconsolata"/>
              <a:ea typeface="Inconsolata"/>
              <a:cs typeface="Inconsolata"/>
              <a:sym typeface="Inconsolata"/>
            </a:endParaRPr>
          </a:p>
        </p:txBody>
      </p:sp>
      <p:sp>
        <p:nvSpPr>
          <p:cNvPr id="3248" name="Google Shape;3248;p178"/>
          <p:cNvSpPr txBox="1"/>
          <p:nvPr/>
        </p:nvSpPr>
        <p:spPr>
          <a:xfrm>
            <a:off x="57900" y="639300"/>
            <a:ext cx="9144000" cy="886800"/>
          </a:xfrm>
          <a:prstGeom prst="rect">
            <a:avLst/>
          </a:prstGeom>
          <a:noFill/>
          <a:ln>
            <a:noFill/>
          </a:ln>
        </p:spPr>
        <p:txBody>
          <a:bodyPr spcFirstLastPara="1" wrap="square" lIns="91425" tIns="91425" rIns="91425" bIns="91425" anchor="t" anchorCtr="0">
            <a:noAutofit/>
          </a:bodyPr>
          <a:lstStyle/>
          <a:p>
            <a:pPr marL="285750" lvl="0" indent="0" algn="l" rtl="0">
              <a:spcBef>
                <a:spcPts val="0"/>
              </a:spcBef>
              <a:spcAft>
                <a:spcPts val="0"/>
              </a:spcAft>
              <a:buNone/>
            </a:pPr>
            <a:r>
              <a:rPr lang="en" sz="2200">
                <a:latin typeface="Roboto"/>
                <a:ea typeface="Roboto"/>
                <a:cs typeface="Roboto"/>
                <a:sym typeface="Roboto"/>
              </a:rPr>
              <a:t>Add options that require their own arguments, called </a:t>
            </a:r>
            <a:r>
              <a:rPr lang="en" sz="2200" b="1">
                <a:latin typeface="Roboto"/>
                <a:ea typeface="Roboto"/>
                <a:cs typeface="Roboto"/>
                <a:sym typeface="Roboto"/>
              </a:rPr>
              <a:t>parameters</a:t>
            </a:r>
            <a:r>
              <a:rPr lang="en" sz="2200">
                <a:latin typeface="Roboto"/>
                <a:ea typeface="Roboto"/>
                <a:cs typeface="Roboto"/>
                <a:sym typeface="Roboto"/>
              </a:rPr>
              <a:t>.</a:t>
            </a:r>
            <a:endParaRPr sz="22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252"/>
        <p:cNvGrpSpPr/>
        <p:nvPr/>
      </p:nvGrpSpPr>
      <p:grpSpPr>
        <a:xfrm>
          <a:off x="0" y="0"/>
          <a:ext cx="0" cy="0"/>
          <a:chOff x="0" y="0"/>
          <a:chExt cx="0" cy="0"/>
        </a:xfrm>
      </p:grpSpPr>
      <p:sp>
        <p:nvSpPr>
          <p:cNvPr id="3253" name="Google Shape;3253;p1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Scenario: </a:t>
            </a:r>
            <a:r>
              <a:rPr lang="en">
                <a:latin typeface="Roboto Light"/>
                <a:ea typeface="Roboto Light"/>
                <a:cs typeface="Roboto Light"/>
                <a:sym typeface="Roboto Light"/>
              </a:rPr>
              <a:t>Options</a:t>
            </a:r>
            <a:endParaRPr>
              <a:latin typeface="Roboto Light"/>
              <a:ea typeface="Roboto Light"/>
              <a:cs typeface="Roboto Light"/>
              <a:sym typeface="Roboto Light"/>
            </a:endParaRPr>
          </a:p>
        </p:txBody>
      </p:sp>
      <p:sp>
        <p:nvSpPr>
          <p:cNvPr id="3254" name="Google Shape;3254;p17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
        <p:nvSpPr>
          <p:cNvPr id="3255" name="Google Shape;3255;p179"/>
          <p:cNvSpPr txBox="1">
            <a:spLocks noGrp="1"/>
          </p:cNvSpPr>
          <p:nvPr>
            <p:ph type="body" idx="2"/>
          </p:nvPr>
        </p:nvSpPr>
        <p:spPr>
          <a:xfrm>
            <a:off x="175" y="847375"/>
            <a:ext cx="9144000" cy="23784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600">
                <a:solidFill>
                  <a:schemeClr val="dk1"/>
                </a:solidFill>
                <a:latin typeface="Roboto Light"/>
                <a:ea typeface="Roboto Light"/>
                <a:cs typeface="Roboto Light"/>
                <a:sym typeface="Roboto Light"/>
              </a:rPr>
              <a:t>We are security analysts at ACME Corp. Our manager has tasked us with cleaning up some evidence files, as server space is running low. </a:t>
            </a:r>
            <a:endParaRPr sz="1600">
              <a:solidFill>
                <a:schemeClr val="dk1"/>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600">
              <a:latin typeface="Roboto Light"/>
              <a:ea typeface="Roboto Light"/>
              <a:cs typeface="Roboto Light"/>
              <a:sym typeface="Roboto Light"/>
            </a:endParaRPr>
          </a:p>
          <a:p>
            <a:pPr marL="457200" lvl="0" indent="-330200" algn="l" rtl="0">
              <a:lnSpc>
                <a:spcPct val="115000"/>
              </a:lnSpc>
              <a:spcBef>
                <a:spcPts val="0"/>
              </a:spcBef>
              <a:spcAft>
                <a:spcPts val="0"/>
              </a:spcAft>
              <a:buClr>
                <a:srgbClr val="000000"/>
              </a:buClr>
              <a:buSzPts val="1600"/>
              <a:buFont typeface="Roboto"/>
              <a:buChar char="●"/>
            </a:pPr>
            <a:r>
              <a:rPr lang="en" sz="1600">
                <a:latin typeface="Roboto Light"/>
                <a:ea typeface="Roboto Light"/>
                <a:cs typeface="Roboto Light"/>
                <a:sym typeface="Roboto Light"/>
              </a:rPr>
              <a:t>We need to delete the three largest evidence files, as long as they don’t contain the user </a:t>
            </a:r>
            <a:r>
              <a:rPr lang="en" sz="1600" b="1">
                <a:latin typeface="Inconsolata"/>
                <a:ea typeface="Inconsolata"/>
                <a:cs typeface="Inconsolata"/>
                <a:sym typeface="Inconsolata"/>
              </a:rPr>
              <a:t>Sheila</a:t>
            </a:r>
            <a:r>
              <a:rPr lang="en" sz="1600">
                <a:latin typeface="Roboto Light"/>
                <a:ea typeface="Roboto Light"/>
                <a:cs typeface="Roboto Light"/>
                <a:sym typeface="Roboto Light"/>
              </a:rPr>
              <a:t>, which will be needed for a future investigation. </a:t>
            </a:r>
            <a:endParaRPr sz="1600">
              <a:latin typeface="Roboto Light"/>
              <a:ea typeface="Roboto Light"/>
              <a:cs typeface="Roboto Light"/>
              <a:sym typeface="Roboto Light"/>
            </a:endParaRPr>
          </a:p>
          <a:p>
            <a:pPr marL="457200" lvl="0" indent="-330200" algn="l" rtl="0">
              <a:lnSpc>
                <a:spcPct val="115000"/>
              </a:lnSpc>
              <a:spcBef>
                <a:spcPts val="0"/>
              </a:spcBef>
              <a:spcAft>
                <a:spcPts val="0"/>
              </a:spcAft>
              <a:buClr>
                <a:srgbClr val="000000"/>
              </a:buClr>
              <a:buSzPts val="1600"/>
              <a:buFont typeface="Roboto"/>
              <a:buChar char="●"/>
            </a:pPr>
            <a:r>
              <a:rPr lang="en" sz="1600">
                <a:latin typeface="Roboto Light"/>
                <a:ea typeface="Roboto Light"/>
                <a:cs typeface="Roboto Light"/>
                <a:sym typeface="Roboto Light"/>
              </a:rPr>
              <a:t>We’ve been told that the log files are not more than 40 lines.</a:t>
            </a:r>
            <a:endParaRPr sz="2400">
              <a:latin typeface="Roboto Light"/>
              <a:ea typeface="Roboto Light"/>
              <a:cs typeface="Roboto Light"/>
              <a:sym typeface="Roboto Light"/>
            </a:endParaRPr>
          </a:p>
          <a:p>
            <a:pPr marL="0" lvl="0" indent="0" algn="l" rtl="0">
              <a:lnSpc>
                <a:spcPct val="114000"/>
              </a:lnSpc>
              <a:spcBef>
                <a:spcPts val="0"/>
              </a:spcBef>
              <a:spcAft>
                <a:spcPts val="800"/>
              </a:spcAft>
              <a:buNone/>
            </a:pPr>
            <a:endParaRPr sz="1600">
              <a:solidFill>
                <a:srgbClr val="24292E"/>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260" name="Google Shape;3260;p18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Options</a:t>
            </a:r>
            <a:endParaRPr>
              <a:solidFill>
                <a:srgbClr val="FFFFFF"/>
              </a:solidFill>
            </a:endParaRPr>
          </a:p>
        </p:txBody>
      </p:sp>
      <p:sp>
        <p:nvSpPr>
          <p:cNvPr id="3261" name="Google Shape;3261;p1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65"/>
        <p:cNvGrpSpPr/>
        <p:nvPr/>
      </p:nvGrpSpPr>
      <p:grpSpPr>
        <a:xfrm>
          <a:off x="0" y="0"/>
          <a:ext cx="0" cy="0"/>
          <a:chOff x="0" y="0"/>
          <a:chExt cx="0" cy="0"/>
        </a:xfrm>
      </p:grpSpPr>
      <p:sp>
        <p:nvSpPr>
          <p:cNvPr id="3266" name="Google Shape;3266;p18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 Pages</a:t>
            </a:r>
            <a:endParaRPr/>
          </a:p>
        </p:txBody>
      </p:sp>
      <p:sp>
        <p:nvSpPr>
          <p:cNvPr id="3267" name="Google Shape;3267;p18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71"/>
        <p:cNvGrpSpPr/>
        <p:nvPr/>
      </p:nvGrpSpPr>
      <p:grpSpPr>
        <a:xfrm>
          <a:off x="0" y="0"/>
          <a:ext cx="0" cy="0"/>
          <a:chOff x="0" y="0"/>
          <a:chExt cx="0" cy="0"/>
        </a:xfrm>
      </p:grpSpPr>
      <p:pic>
        <p:nvPicPr>
          <p:cNvPr id="3272" name="Google Shape;3272;p182"/>
          <p:cNvPicPr preferRelativeResize="0"/>
          <p:nvPr/>
        </p:nvPicPr>
        <p:blipFill rotWithShape="1">
          <a:blip r:embed="rId3">
            <a:alphaModFix/>
          </a:blip>
          <a:srcRect l="8692" r="10447"/>
          <a:stretch/>
        </p:blipFill>
        <p:spPr>
          <a:xfrm>
            <a:off x="3979350" y="0"/>
            <a:ext cx="5164650" cy="5143500"/>
          </a:xfrm>
          <a:prstGeom prst="rect">
            <a:avLst/>
          </a:prstGeom>
          <a:noFill/>
          <a:ln>
            <a:noFill/>
          </a:ln>
        </p:spPr>
      </p:pic>
      <p:sp>
        <p:nvSpPr>
          <p:cNvPr id="3273" name="Google Shape;3273;p182"/>
          <p:cNvSpPr/>
          <p:nvPr/>
        </p:nvSpPr>
        <p:spPr>
          <a:xfrm>
            <a:off x="0" y="0"/>
            <a:ext cx="4289400" cy="5143500"/>
          </a:xfrm>
          <a:prstGeom prst="rect">
            <a:avLst/>
          </a:prstGeom>
          <a:solidFill>
            <a:srgbClr val="B44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82"/>
          <p:cNvSpPr txBox="1">
            <a:spLocks noGrp="1"/>
          </p:cNvSpPr>
          <p:nvPr>
            <p:ph type="title"/>
          </p:nvPr>
        </p:nvSpPr>
        <p:spPr>
          <a:xfrm>
            <a:off x="-12300" y="1091931"/>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Welcome to Man Pages</a:t>
            </a:r>
            <a:endParaRPr>
              <a:solidFill>
                <a:srgbClr val="FFFFFF"/>
              </a:solidFill>
            </a:endParaRPr>
          </a:p>
        </p:txBody>
      </p:sp>
      <p:sp>
        <p:nvSpPr>
          <p:cNvPr id="3275" name="Google Shape;3275;p182"/>
          <p:cNvSpPr txBox="1">
            <a:spLocks noGrp="1"/>
          </p:cNvSpPr>
          <p:nvPr>
            <p:ph type="subTitle" idx="1"/>
          </p:nvPr>
        </p:nvSpPr>
        <p:spPr>
          <a:xfrm>
            <a:off x="0" y="1767906"/>
            <a:ext cx="4356300" cy="2633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With the multitude of commands at our disposal, and with each command offering unique options and parameters, </a:t>
            </a:r>
            <a:br>
              <a:rPr lang="en">
                <a:solidFill>
                  <a:srgbClr val="FFFFFF"/>
                </a:solidFill>
              </a:rPr>
            </a:br>
            <a:r>
              <a:rPr lang="en">
                <a:solidFill>
                  <a:srgbClr val="FFFFFF"/>
                </a:solidFill>
              </a:rPr>
              <a:t>navigating the command line can feel overwhelming.</a:t>
            </a:r>
            <a:endParaRPr>
              <a:solidFill>
                <a:srgbClr val="FFFFFF"/>
              </a:solidFill>
            </a:endParaRPr>
          </a:p>
        </p:txBody>
      </p:sp>
      <p:sp>
        <p:nvSpPr>
          <p:cNvPr id="3276" name="Google Shape;3276;p18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Shape 3280"/>
        <p:cNvGrpSpPr/>
        <p:nvPr/>
      </p:nvGrpSpPr>
      <p:grpSpPr>
        <a:xfrm>
          <a:off x="0" y="0"/>
          <a:ext cx="0" cy="0"/>
          <a:chOff x="0" y="0"/>
          <a:chExt cx="0" cy="0"/>
        </a:xfrm>
      </p:grpSpPr>
      <p:sp>
        <p:nvSpPr>
          <p:cNvPr id="3281" name="Google Shape;3281;p183"/>
          <p:cNvSpPr/>
          <p:nvPr/>
        </p:nvSpPr>
        <p:spPr>
          <a:xfrm>
            <a:off x="175" y="0"/>
            <a:ext cx="5064000" cy="5143500"/>
          </a:xfrm>
          <a:prstGeom prst="re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83"/>
          <p:cNvSpPr/>
          <p:nvPr/>
        </p:nvSpPr>
        <p:spPr>
          <a:xfrm>
            <a:off x="4079875" y="0"/>
            <a:ext cx="506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Welcome to Man Pages</a:t>
            </a:r>
            <a:endParaRPr/>
          </a:p>
        </p:txBody>
      </p:sp>
      <p:sp>
        <p:nvSpPr>
          <p:cNvPr id="3284" name="Google Shape;3284;p183"/>
          <p:cNvSpPr txBox="1">
            <a:spLocks noGrp="1"/>
          </p:cNvSpPr>
          <p:nvPr>
            <p:ph type="subTitle" idx="1"/>
          </p:nvPr>
        </p:nvSpPr>
        <p:spPr>
          <a:xfrm>
            <a:off x="0" y="675975"/>
            <a:ext cx="4431600" cy="1485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t>IT and security professionals can learn and manage options </a:t>
            </a:r>
            <a:br>
              <a:rPr lang="en" sz="1700"/>
            </a:br>
            <a:r>
              <a:rPr lang="en" sz="1700"/>
              <a:t>with a valuable resource known as </a:t>
            </a:r>
            <a:r>
              <a:rPr lang="en" sz="1700" b="1"/>
              <a:t>manual (</a:t>
            </a:r>
            <a:r>
              <a:rPr lang="en" sz="1700" b="1">
                <a:latin typeface="Inconsolata"/>
                <a:ea typeface="Inconsolata"/>
                <a:cs typeface="Inconsolata"/>
                <a:sym typeface="Inconsolata"/>
              </a:rPr>
              <a:t>man</a:t>
            </a:r>
            <a:r>
              <a:rPr lang="en" sz="1700" b="1"/>
              <a:t>) pages. </a:t>
            </a:r>
            <a:endParaRPr sz="1700" b="1"/>
          </a:p>
        </p:txBody>
      </p:sp>
      <p:sp>
        <p:nvSpPr>
          <p:cNvPr id="3285" name="Google Shape;3285;p183"/>
          <p:cNvSpPr txBox="1">
            <a:spLocks noGrp="1"/>
          </p:cNvSpPr>
          <p:nvPr>
            <p:ph type="body" idx="3"/>
          </p:nvPr>
        </p:nvSpPr>
        <p:spPr>
          <a:xfrm>
            <a:off x="175" y="1993725"/>
            <a:ext cx="5026200" cy="2912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man </a:t>
            </a:r>
            <a:r>
              <a:rPr lang="en"/>
              <a:t>pages are built-in to the terminal and </a:t>
            </a:r>
            <a:endParaRPr/>
          </a:p>
          <a:p>
            <a:pPr marL="0" lvl="0" indent="0" algn="l" rtl="0">
              <a:spcBef>
                <a:spcPts val="0"/>
              </a:spcBef>
              <a:spcAft>
                <a:spcPts val="0"/>
              </a:spcAft>
              <a:buNone/>
            </a:pPr>
            <a:r>
              <a:rPr lang="en"/>
              <a:t>document the following for each command: </a:t>
            </a:r>
            <a:endParaRPr/>
          </a:p>
          <a:p>
            <a:pPr marL="320040" lvl="0" indent="-167640" algn="l" rtl="0">
              <a:lnSpc>
                <a:spcPct val="100000"/>
              </a:lnSpc>
              <a:spcBef>
                <a:spcPts val="1000"/>
              </a:spcBef>
              <a:spcAft>
                <a:spcPts val="0"/>
              </a:spcAft>
              <a:buClr>
                <a:srgbClr val="000000"/>
              </a:buClr>
              <a:buSzPts val="1200"/>
              <a:buFont typeface="Roboto"/>
              <a:buChar char="●"/>
            </a:pPr>
            <a:r>
              <a:rPr lang="en" sz="1200"/>
              <a:t>Name of the command</a:t>
            </a:r>
            <a:endParaRPr sz="1200"/>
          </a:p>
          <a:p>
            <a:pPr marL="320040" lvl="0" indent="-167640" algn="l" rtl="0">
              <a:lnSpc>
                <a:spcPct val="100000"/>
              </a:lnSpc>
              <a:spcBef>
                <a:spcPts val="400"/>
              </a:spcBef>
              <a:spcAft>
                <a:spcPts val="0"/>
              </a:spcAft>
              <a:buClr>
                <a:srgbClr val="000000"/>
              </a:buClr>
              <a:buSzPts val="1200"/>
              <a:buFont typeface="Roboto"/>
              <a:buChar char="●"/>
            </a:pPr>
            <a:r>
              <a:rPr lang="en" sz="1200"/>
              <a:t>Synopsis (includes syntax)</a:t>
            </a:r>
            <a:endParaRPr sz="1200"/>
          </a:p>
          <a:p>
            <a:pPr marL="320040" lvl="0" indent="-167640" algn="l" rtl="0">
              <a:lnSpc>
                <a:spcPct val="100000"/>
              </a:lnSpc>
              <a:spcBef>
                <a:spcPts val="400"/>
              </a:spcBef>
              <a:spcAft>
                <a:spcPts val="0"/>
              </a:spcAft>
              <a:buClr>
                <a:srgbClr val="000000"/>
              </a:buClr>
              <a:buSzPts val="1200"/>
              <a:buFont typeface="Roboto"/>
              <a:buChar char="●"/>
            </a:pPr>
            <a:r>
              <a:rPr lang="en" sz="1200"/>
              <a:t>Description</a:t>
            </a:r>
            <a:endParaRPr sz="1200"/>
          </a:p>
          <a:p>
            <a:pPr marL="320040" lvl="0" indent="-167640" algn="l" rtl="0">
              <a:lnSpc>
                <a:spcPct val="100000"/>
              </a:lnSpc>
              <a:spcBef>
                <a:spcPts val="400"/>
              </a:spcBef>
              <a:spcAft>
                <a:spcPts val="0"/>
              </a:spcAft>
              <a:buClr>
                <a:srgbClr val="000000"/>
              </a:buClr>
              <a:buSzPts val="1200"/>
              <a:buFont typeface="Roboto"/>
              <a:buChar char="●"/>
            </a:pPr>
            <a:r>
              <a:rPr lang="en" sz="1200"/>
              <a:t>Options and option parameters</a:t>
            </a:r>
            <a:endParaRPr sz="1200"/>
          </a:p>
          <a:p>
            <a:pPr marL="0" lvl="0" indent="0" algn="l" rtl="0">
              <a:lnSpc>
                <a:spcPct val="115000"/>
              </a:lnSpc>
              <a:spcBef>
                <a:spcPts val="800"/>
              </a:spcBef>
              <a:spcAft>
                <a:spcPts val="0"/>
              </a:spcAft>
              <a:buNone/>
            </a:pPr>
            <a:r>
              <a:rPr lang="en"/>
              <a:t>Access man pages with the following: </a:t>
            </a:r>
            <a:endParaRPr/>
          </a:p>
          <a:p>
            <a:pPr marL="457200" lvl="0" indent="0" algn="l" rtl="0">
              <a:lnSpc>
                <a:spcPct val="115000"/>
              </a:lnSpc>
              <a:spcBef>
                <a:spcPts val="300"/>
              </a:spcBef>
              <a:spcAft>
                <a:spcPts val="0"/>
              </a:spcAft>
              <a:buNone/>
            </a:pPr>
            <a:r>
              <a:rPr lang="en" b="1">
                <a:solidFill>
                  <a:srgbClr val="FFFFFF"/>
                </a:solidFill>
                <a:highlight>
                  <a:srgbClr val="000000"/>
                </a:highlight>
                <a:latin typeface="Inconsolata"/>
                <a:ea typeface="Inconsolata"/>
                <a:cs typeface="Inconsolata"/>
                <a:sym typeface="Inconsolata"/>
              </a:rPr>
              <a:t>man &lt;command&gt;</a:t>
            </a:r>
            <a:endParaRPr b="1">
              <a:solidFill>
                <a:srgbClr val="FFFFFF"/>
              </a:solidFill>
              <a:highlight>
                <a:srgbClr val="000000"/>
              </a:highlight>
              <a:latin typeface="Inconsolata"/>
              <a:ea typeface="Inconsolata"/>
              <a:cs typeface="Inconsolata"/>
              <a:sym typeface="Inconsolata"/>
            </a:endParaRPr>
          </a:p>
          <a:p>
            <a:pPr marL="0" lvl="0" indent="0" algn="l" rtl="0">
              <a:lnSpc>
                <a:spcPct val="115000"/>
              </a:lnSpc>
              <a:spcBef>
                <a:spcPts val="1000"/>
              </a:spcBef>
              <a:spcAft>
                <a:spcPts val="0"/>
              </a:spcAft>
              <a:buNone/>
            </a:pPr>
            <a:r>
              <a:rPr lang="en"/>
              <a:t>For example: </a:t>
            </a:r>
            <a:endParaRPr/>
          </a:p>
          <a:p>
            <a:pPr marL="457200" lvl="0" indent="0" algn="l" rtl="0">
              <a:lnSpc>
                <a:spcPct val="115000"/>
              </a:lnSpc>
              <a:spcBef>
                <a:spcPts val="300"/>
              </a:spcBef>
              <a:spcAft>
                <a:spcPts val="0"/>
              </a:spcAft>
              <a:buNone/>
            </a:pPr>
            <a:r>
              <a:rPr lang="en" b="1">
                <a:solidFill>
                  <a:srgbClr val="FFFFFF"/>
                </a:solidFill>
                <a:highlight>
                  <a:srgbClr val="000000"/>
                </a:highlight>
                <a:latin typeface="Inconsolata"/>
                <a:ea typeface="Inconsolata"/>
                <a:cs typeface="Inconsolata"/>
                <a:sym typeface="Inconsolata"/>
              </a:rPr>
              <a:t>man ls</a:t>
            </a:r>
            <a:endParaRPr b="1">
              <a:solidFill>
                <a:srgbClr val="FFFFFF"/>
              </a:solidFill>
              <a:highlight>
                <a:srgbClr val="000000"/>
              </a:highlight>
              <a:latin typeface="Inconsolata"/>
              <a:ea typeface="Inconsolata"/>
              <a:cs typeface="Inconsolata"/>
              <a:sym typeface="Inconsolata"/>
            </a:endParaRPr>
          </a:p>
        </p:txBody>
      </p:sp>
      <p:pic>
        <p:nvPicPr>
          <p:cNvPr id="3286" name="Google Shape;3286;p183"/>
          <p:cNvPicPr preferRelativeResize="0"/>
          <p:nvPr/>
        </p:nvPicPr>
        <p:blipFill>
          <a:blip r:embed="rId3">
            <a:alphaModFix/>
          </a:blip>
          <a:stretch>
            <a:fillRect/>
          </a:stretch>
        </p:blipFill>
        <p:spPr>
          <a:xfrm>
            <a:off x="4270650" y="343950"/>
            <a:ext cx="4834374" cy="4372326"/>
          </a:xfrm>
          <a:prstGeom prst="rect">
            <a:avLst/>
          </a:prstGeom>
          <a:noFill/>
          <a:ln>
            <a:noFill/>
          </a:ln>
        </p:spPr>
      </p:pic>
      <p:sp>
        <p:nvSpPr>
          <p:cNvPr id="3287" name="Google Shape;3287;p18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39</a:t>
            </a:fld>
            <a:endParaRPr sz="600">
              <a:solidFill>
                <a:srgbClr val="FFFFFF"/>
              </a:solidFill>
            </a:endParaRPr>
          </a:p>
        </p:txBody>
      </p:sp>
      <p:cxnSp>
        <p:nvCxnSpPr>
          <p:cNvPr id="3288" name="Google Shape;3288;p183"/>
          <p:cNvCxnSpPr/>
          <p:nvPr/>
        </p:nvCxnSpPr>
        <p:spPr>
          <a:xfrm>
            <a:off x="274375" y="640080"/>
            <a:ext cx="35619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090"/>
        <p:cNvGrpSpPr/>
        <p:nvPr/>
      </p:nvGrpSpPr>
      <p:grpSpPr>
        <a:xfrm>
          <a:off x="0" y="0"/>
          <a:ext cx="0" cy="0"/>
          <a:chOff x="0" y="0"/>
          <a:chExt cx="0" cy="0"/>
        </a:xfrm>
      </p:grpSpPr>
      <p:sp>
        <p:nvSpPr>
          <p:cNvPr id="3091" name="Google Shape;3091;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092" name="Google Shape;3092;p1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Commands for navigating a file directory: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graphicFrame>
        <p:nvGraphicFramePr>
          <p:cNvPr id="3093" name="Google Shape;3093;p160"/>
          <p:cNvGraphicFramePr/>
          <p:nvPr/>
        </p:nvGraphicFramePr>
        <p:xfrm>
          <a:off x="441000" y="1248913"/>
          <a:ext cx="7730100" cy="2285850"/>
        </p:xfrm>
        <a:graphic>
          <a:graphicData uri="http://schemas.openxmlformats.org/drawingml/2006/table">
            <a:tbl>
              <a:tblPr>
                <a:noFill/>
                <a:tableStyleId>{70C49271-27D2-45C7-AFBA-60BD7FB7B3F3}</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pwd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600"/>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ls</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600"/>
                    </a:p>
                  </a:txBody>
                  <a:tcPr marL="182875" marR="182875" marT="91425" marB="91425">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cd</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a:p>
                  </a:txBody>
                  <a:tcPr marL="182875" marR="182875" marT="91425" marB="91425">
                    <a:solidFill>
                      <a:srgbClr val="EFEFEF"/>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cd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a:p>
                  </a:txBody>
                  <a:tcPr marL="182875" marR="182875" marT="91425" marB="91425">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clear</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600"/>
                    </a:p>
                  </a:txBody>
                  <a:tcPr marL="182875" marR="182875" marT="91425" marB="91425">
                    <a:solidFill>
                      <a:srgbClr val="EFEFEF"/>
                    </a:solidFill>
                  </a:tcPr>
                </a:tc>
                <a:extLst>
                  <a:ext uri="{0D108BD9-81ED-4DB2-BD59-A6C34878D82A}">
                    <a16:rowId xmlns:a16="http://schemas.microsoft.com/office/drawing/2014/main" val="10004"/>
                  </a:ext>
                </a:extLst>
              </a:tr>
            </a:tbl>
          </a:graphicData>
        </a:graphic>
      </p:graphicFrame>
      <p:sp>
        <p:nvSpPr>
          <p:cNvPr id="3094" name="Google Shape;3094;p1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292"/>
        <p:cNvGrpSpPr/>
        <p:nvPr/>
      </p:nvGrpSpPr>
      <p:grpSpPr>
        <a:xfrm>
          <a:off x="0" y="0"/>
          <a:ext cx="0" cy="0"/>
          <a:chOff x="0" y="0"/>
          <a:chExt cx="0" cy="0"/>
        </a:xfrm>
      </p:grpSpPr>
      <p:sp>
        <p:nvSpPr>
          <p:cNvPr id="3293" name="Google Shape;3293;p1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Scenario: </a:t>
            </a:r>
            <a:r>
              <a:rPr lang="en">
                <a:latin typeface="Roboto Light"/>
                <a:ea typeface="Roboto Light"/>
                <a:cs typeface="Roboto Light"/>
                <a:sym typeface="Roboto Light"/>
              </a:rPr>
              <a:t>Man Pages</a:t>
            </a:r>
            <a:endParaRPr>
              <a:latin typeface="Roboto Light"/>
              <a:ea typeface="Roboto Light"/>
              <a:cs typeface="Roboto Light"/>
              <a:sym typeface="Roboto Light"/>
            </a:endParaRPr>
          </a:p>
        </p:txBody>
      </p:sp>
      <p:sp>
        <p:nvSpPr>
          <p:cNvPr id="3294" name="Google Shape;3294;p184"/>
          <p:cNvSpPr txBox="1">
            <a:spLocks noGrp="1"/>
          </p:cNvSpPr>
          <p:nvPr>
            <p:ph type="body" idx="2"/>
          </p:nvPr>
        </p:nvSpPr>
        <p:spPr>
          <a:xfrm>
            <a:off x="175" y="889725"/>
            <a:ext cx="9144000" cy="23361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600">
                <a:solidFill>
                  <a:schemeClr val="dk1"/>
                </a:solidFill>
                <a:latin typeface="Roboto Light"/>
                <a:ea typeface="Roboto Light"/>
                <a:cs typeface="Roboto Light"/>
                <a:sym typeface="Roboto Light"/>
              </a:rPr>
              <a:t>In this demo, we are a security analyst at ACME Corp. Your manager has tasked you with counting the number of logins on a server on the day of October 13, 2019.</a:t>
            </a:r>
            <a:br>
              <a:rPr lang="en" sz="1600">
                <a:solidFill>
                  <a:schemeClr val="dk1"/>
                </a:solidFill>
                <a:latin typeface="Roboto Light"/>
                <a:ea typeface="Roboto Light"/>
                <a:cs typeface="Roboto Light"/>
                <a:sym typeface="Roboto Light"/>
              </a:rPr>
            </a:br>
            <a:endParaRPr sz="1600">
              <a:solidFill>
                <a:schemeClr val="dk1"/>
              </a:solidFill>
              <a:latin typeface="Roboto Light"/>
              <a:ea typeface="Roboto Light"/>
              <a:cs typeface="Roboto Light"/>
              <a:sym typeface="Roboto Light"/>
            </a:endParaRPr>
          </a:p>
          <a:p>
            <a:pPr marL="457200" lvl="0" indent="-330200" algn="l" rtl="0">
              <a:lnSpc>
                <a:spcPct val="115000"/>
              </a:lnSpc>
              <a:spcBef>
                <a:spcPts val="800"/>
              </a:spcBef>
              <a:spcAft>
                <a:spcPts val="0"/>
              </a:spcAft>
              <a:buClr>
                <a:srgbClr val="000000"/>
              </a:buClr>
              <a:buSzPts val="1600"/>
              <a:buChar char="●"/>
            </a:pPr>
            <a:r>
              <a:rPr lang="en" sz="1600">
                <a:solidFill>
                  <a:schemeClr val="dk1"/>
                </a:solidFill>
                <a:latin typeface="Roboto Light"/>
                <a:ea typeface="Roboto Light"/>
                <a:cs typeface="Roboto Light"/>
                <a:sym typeface="Roboto Light"/>
              </a:rPr>
              <a:t>They told us to use the command </a:t>
            </a:r>
            <a:r>
              <a:rPr lang="en" sz="1600" b="1">
                <a:solidFill>
                  <a:schemeClr val="dk1"/>
                </a:solidFill>
                <a:latin typeface="Inconsolata"/>
                <a:ea typeface="Inconsolata"/>
                <a:cs typeface="Inconsolata"/>
                <a:sym typeface="Inconsolata"/>
              </a:rPr>
              <a:t>wc</a:t>
            </a:r>
            <a:r>
              <a:rPr lang="en" sz="1600">
                <a:solidFill>
                  <a:schemeClr val="dk1"/>
                </a:solidFill>
                <a:latin typeface="Roboto Light"/>
                <a:ea typeface="Roboto Light"/>
                <a:cs typeface="Roboto Light"/>
                <a:sym typeface="Roboto Light"/>
              </a:rPr>
              <a:t> to count the logins on the server login file.</a:t>
            </a:r>
            <a:br>
              <a:rPr lang="en" sz="1600">
                <a:solidFill>
                  <a:schemeClr val="dk1"/>
                </a:solidFill>
                <a:latin typeface="Roboto Light"/>
                <a:ea typeface="Roboto Light"/>
                <a:cs typeface="Roboto Light"/>
                <a:sym typeface="Roboto Light"/>
              </a:rPr>
            </a:br>
            <a:endParaRPr sz="1600">
              <a:solidFill>
                <a:schemeClr val="dk1"/>
              </a:solidFill>
              <a:latin typeface="Roboto Light"/>
              <a:ea typeface="Roboto Light"/>
              <a:cs typeface="Roboto Light"/>
              <a:sym typeface="Roboto Light"/>
            </a:endParaRPr>
          </a:p>
          <a:p>
            <a:pPr marL="457200" lvl="0" indent="-330200" algn="l" rtl="0">
              <a:lnSpc>
                <a:spcPct val="115000"/>
              </a:lnSpc>
              <a:spcBef>
                <a:spcPts val="800"/>
              </a:spcBef>
              <a:spcAft>
                <a:spcPts val="0"/>
              </a:spcAft>
              <a:buClr>
                <a:srgbClr val="000000"/>
              </a:buClr>
              <a:buSzPts val="1600"/>
              <a:buChar char="●"/>
            </a:pPr>
            <a:r>
              <a:rPr lang="en" sz="1600">
                <a:solidFill>
                  <a:srgbClr val="24292E"/>
                </a:solidFill>
              </a:rPr>
              <a:t>We have not used the </a:t>
            </a:r>
            <a:r>
              <a:rPr lang="en" sz="1600" b="1">
                <a:solidFill>
                  <a:schemeClr val="dk1"/>
                </a:solidFill>
                <a:latin typeface="Inconsolata"/>
                <a:ea typeface="Inconsolata"/>
                <a:cs typeface="Inconsolata"/>
                <a:sym typeface="Inconsolata"/>
              </a:rPr>
              <a:t>wc</a:t>
            </a:r>
            <a:r>
              <a:rPr lang="en" sz="1600">
                <a:solidFill>
                  <a:schemeClr val="dk1"/>
                </a:solidFill>
                <a:latin typeface="Inconsolata"/>
                <a:ea typeface="Inconsolata"/>
                <a:cs typeface="Inconsolata"/>
                <a:sym typeface="Inconsolata"/>
              </a:rPr>
              <a:t> </a:t>
            </a:r>
            <a:r>
              <a:rPr lang="en" sz="1600">
                <a:solidFill>
                  <a:srgbClr val="24292E"/>
                </a:solidFill>
              </a:rPr>
              <a:t>command before and need to use a man page to learn how it works.</a:t>
            </a:r>
            <a:endParaRPr sz="16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800"/>
              </a:spcAft>
              <a:buNone/>
            </a:pPr>
            <a:endParaRPr sz="1600">
              <a:latin typeface="Roboto Light"/>
              <a:ea typeface="Roboto Light"/>
              <a:cs typeface="Roboto Light"/>
              <a:sym typeface="Roboto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98"/>
        <p:cNvGrpSpPr/>
        <p:nvPr/>
      </p:nvGrpSpPr>
      <p:grpSpPr>
        <a:xfrm>
          <a:off x="0" y="0"/>
          <a:ext cx="0" cy="0"/>
          <a:chOff x="0" y="0"/>
          <a:chExt cx="0" cy="0"/>
        </a:xfrm>
      </p:grpSpPr>
      <p:sp>
        <p:nvSpPr>
          <p:cNvPr id="3299" name="Google Shape;3299;p18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Man Pages</a:t>
            </a:r>
            <a:endParaRPr>
              <a:solidFill>
                <a:srgbClr val="FFFFFF"/>
              </a:solidFill>
            </a:endParaRPr>
          </a:p>
        </p:txBody>
      </p:sp>
      <p:sp>
        <p:nvSpPr>
          <p:cNvPr id="3300" name="Google Shape;3300;p18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304"/>
        <p:cNvGrpSpPr/>
        <p:nvPr/>
      </p:nvGrpSpPr>
      <p:grpSpPr>
        <a:xfrm>
          <a:off x="0" y="0"/>
          <a:ext cx="0" cy="0"/>
          <a:chOff x="0" y="0"/>
          <a:chExt cx="0" cy="0"/>
        </a:xfrm>
      </p:grpSpPr>
      <p:sp>
        <p:nvSpPr>
          <p:cNvPr id="3305" name="Google Shape;3305;p1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Review: </a:t>
            </a:r>
            <a:r>
              <a:rPr lang="en">
                <a:latin typeface="Roboto Light"/>
                <a:ea typeface="Roboto Light"/>
                <a:cs typeface="Roboto Light"/>
                <a:sym typeface="Roboto Light"/>
              </a:rPr>
              <a:t>Man Pages</a:t>
            </a:r>
            <a:endParaRPr>
              <a:latin typeface="Roboto Light"/>
              <a:ea typeface="Roboto Light"/>
              <a:cs typeface="Roboto Light"/>
              <a:sym typeface="Roboto Light"/>
            </a:endParaRPr>
          </a:p>
        </p:txBody>
      </p:sp>
      <p:sp>
        <p:nvSpPr>
          <p:cNvPr id="3306" name="Google Shape;3306;p186"/>
          <p:cNvSpPr txBox="1">
            <a:spLocks noGrp="1"/>
          </p:cNvSpPr>
          <p:nvPr>
            <p:ph type="body" idx="2"/>
          </p:nvPr>
        </p:nvSpPr>
        <p:spPr>
          <a:xfrm>
            <a:off x="175" y="889725"/>
            <a:ext cx="9144000" cy="2336100"/>
          </a:xfrm>
          <a:prstGeom prst="rect">
            <a:avLst/>
          </a:prstGeom>
        </p:spPr>
        <p:txBody>
          <a:bodyPr spcFirstLastPara="1" wrap="square" lIns="457200" tIns="0" rIns="457200" bIns="914400" anchor="t" anchorCtr="0">
            <a:noAutofit/>
          </a:bodyPr>
          <a:lstStyle/>
          <a:p>
            <a:pPr marL="457200" lvl="0" indent="-330200" algn="l" rtl="0">
              <a:lnSpc>
                <a:spcPct val="115000"/>
              </a:lnSpc>
              <a:spcBef>
                <a:spcPts val="0"/>
              </a:spcBef>
              <a:spcAft>
                <a:spcPts val="0"/>
              </a:spcAft>
              <a:buClr>
                <a:srgbClr val="000000"/>
              </a:buClr>
              <a:buSzPts val="1600"/>
              <a:buChar char="●"/>
            </a:pPr>
            <a:r>
              <a:rPr lang="en" sz="1600">
                <a:latin typeface="Roboto Light"/>
                <a:ea typeface="Roboto Light"/>
                <a:cs typeface="Roboto Light"/>
                <a:sym typeface="Roboto Light"/>
              </a:rPr>
              <a:t>In this demo, we are a security analyst at ACME Corp. Our manager has tasked you with counting the number of logins on a server on the day of October 13, 2019.</a:t>
            </a:r>
            <a:endParaRPr sz="1600">
              <a:latin typeface="Roboto Light"/>
              <a:ea typeface="Roboto Light"/>
              <a:cs typeface="Roboto Light"/>
              <a:sym typeface="Roboto Light"/>
            </a:endParaRPr>
          </a:p>
          <a:p>
            <a:pPr marL="457200" lvl="0" indent="-330200" algn="l" rtl="0">
              <a:lnSpc>
                <a:spcPct val="115000"/>
              </a:lnSpc>
              <a:spcBef>
                <a:spcPts val="800"/>
              </a:spcBef>
              <a:spcAft>
                <a:spcPts val="0"/>
              </a:spcAft>
              <a:buClr>
                <a:srgbClr val="000000"/>
              </a:buClr>
              <a:buSzPts val="1600"/>
              <a:buChar char="●"/>
            </a:pPr>
            <a:r>
              <a:rPr lang="en" sz="1600">
                <a:latin typeface="Roboto Light"/>
                <a:ea typeface="Roboto Light"/>
                <a:cs typeface="Roboto Light"/>
                <a:sym typeface="Roboto Light"/>
              </a:rPr>
              <a:t>They told us to use the command </a:t>
            </a:r>
            <a:r>
              <a:rPr lang="en" sz="1600" b="1">
                <a:latin typeface="Inconsolata"/>
                <a:ea typeface="Inconsolata"/>
                <a:cs typeface="Inconsolata"/>
                <a:sym typeface="Inconsolata"/>
              </a:rPr>
              <a:t>wc</a:t>
            </a:r>
            <a:r>
              <a:rPr lang="en" sz="1600">
                <a:latin typeface="Roboto Light"/>
                <a:ea typeface="Roboto Light"/>
                <a:cs typeface="Roboto Light"/>
                <a:sym typeface="Roboto Light"/>
              </a:rPr>
              <a:t> to count the logins on the server login file.</a:t>
            </a:r>
            <a:endParaRPr sz="1600">
              <a:latin typeface="Roboto Light"/>
              <a:ea typeface="Roboto Light"/>
              <a:cs typeface="Roboto Light"/>
              <a:sym typeface="Roboto Light"/>
            </a:endParaRPr>
          </a:p>
          <a:p>
            <a:pPr marL="457200" lvl="0" indent="-330200" algn="l" rtl="0">
              <a:lnSpc>
                <a:spcPct val="115000"/>
              </a:lnSpc>
              <a:spcBef>
                <a:spcPts val="800"/>
              </a:spcBef>
              <a:spcAft>
                <a:spcPts val="800"/>
              </a:spcAft>
              <a:buClr>
                <a:srgbClr val="000000"/>
              </a:buClr>
              <a:buSzPts val="1600"/>
              <a:buChar char="●"/>
            </a:pPr>
            <a:r>
              <a:rPr lang="en" sz="1600">
                <a:latin typeface="Roboto Light"/>
                <a:ea typeface="Roboto Light"/>
                <a:cs typeface="Roboto Light"/>
                <a:sym typeface="Roboto Light"/>
              </a:rPr>
              <a:t>Since we have not used the wc command before, we need to use a man page to learn how it works.</a:t>
            </a:r>
            <a:endParaRPr sz="1600">
              <a:latin typeface="Roboto Light"/>
              <a:ea typeface="Roboto Light"/>
              <a:cs typeface="Roboto Light"/>
              <a:sym typeface="Robo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p18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18 Minutes</a:t>
            </a:r>
            <a:endParaRPr/>
          </a:p>
        </p:txBody>
      </p:sp>
      <p:sp>
        <p:nvSpPr>
          <p:cNvPr id="3312" name="Google Shape;3312;p18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Learning New </a:t>
            </a:r>
            <a:r>
              <a:rPr lang="en">
                <a:latin typeface="Roboto Light"/>
                <a:ea typeface="Roboto Light"/>
                <a:cs typeface="Roboto Light"/>
                <a:sym typeface="Roboto Light"/>
              </a:rPr>
              <a:t>Com</a:t>
            </a:r>
            <a:r>
              <a:rPr lang="en" sz="2900">
                <a:latin typeface="Inconsolata"/>
                <a:ea typeface="Inconsolata"/>
                <a:cs typeface="Inconsolata"/>
                <a:sym typeface="Inconsolata"/>
              </a:rPr>
              <a:t>man</a:t>
            </a:r>
            <a:r>
              <a:rPr lang="en">
                <a:latin typeface="Roboto Light"/>
                <a:ea typeface="Roboto Light"/>
                <a:cs typeface="Roboto Light"/>
                <a:sym typeface="Roboto Light"/>
              </a:rPr>
              <a:t>ds</a:t>
            </a:r>
            <a:endParaRPr sz="1100">
              <a:latin typeface="Roboto Light"/>
              <a:ea typeface="Roboto Light"/>
              <a:cs typeface="Roboto Light"/>
              <a:sym typeface="Roboto Light"/>
            </a:endParaRPr>
          </a:p>
          <a:p>
            <a:pPr marL="0" lvl="0" indent="0" algn="l" rtl="0">
              <a:lnSpc>
                <a:spcPct val="115000"/>
              </a:lnSpc>
              <a:spcBef>
                <a:spcPts val="600"/>
              </a:spcBef>
              <a:spcAft>
                <a:spcPts val="0"/>
              </a:spcAft>
              <a:buNone/>
            </a:pPr>
            <a:r>
              <a:rPr lang="en" sz="1600">
                <a:solidFill>
                  <a:srgbClr val="24292E"/>
                </a:solidFill>
                <a:latin typeface="Roboto Light"/>
                <a:ea typeface="Roboto Light"/>
                <a:cs typeface="Roboto Light"/>
                <a:sym typeface="Roboto Light"/>
              </a:rPr>
              <a:t>You continue in the role of security analyst at Wonka Corp.</a:t>
            </a:r>
            <a:endParaRPr sz="1600">
              <a:solidFill>
                <a:srgbClr val="24292E"/>
              </a:solidFill>
              <a:latin typeface="Roboto Light"/>
              <a:ea typeface="Roboto Light"/>
              <a:cs typeface="Roboto Light"/>
              <a:sym typeface="Roboto Light"/>
            </a:endParaRPr>
          </a:p>
          <a:p>
            <a:pPr marL="0" lvl="0" indent="0" algn="l" rtl="0">
              <a:lnSpc>
                <a:spcPct val="115000"/>
              </a:lnSpc>
              <a:spcBef>
                <a:spcPts val="600"/>
              </a:spcBef>
              <a:spcAft>
                <a:spcPts val="0"/>
              </a:spcAft>
              <a:buNone/>
            </a:pPr>
            <a:r>
              <a:rPr lang="en" sz="1600">
                <a:solidFill>
                  <a:srgbClr val="24292E"/>
                </a:solidFill>
                <a:latin typeface="Roboto Light"/>
                <a:ea typeface="Roboto Light"/>
                <a:cs typeface="Roboto Light"/>
                <a:sym typeface="Roboto Light"/>
              </a:rPr>
              <a:t>There has been a network attack on Wonka’s websites and management needs your help determining which website was the main target. </a:t>
            </a:r>
            <a:endParaRPr sz="1600">
              <a:solidFill>
                <a:srgbClr val="24292E"/>
              </a:solidFill>
              <a:latin typeface="Roboto Light"/>
              <a:ea typeface="Roboto Light"/>
              <a:cs typeface="Roboto Light"/>
              <a:sym typeface="Roboto Light"/>
            </a:endParaRPr>
          </a:p>
          <a:p>
            <a:pPr marL="0" lvl="0" indent="0" algn="l" rtl="0">
              <a:lnSpc>
                <a:spcPct val="115000"/>
              </a:lnSpc>
              <a:spcBef>
                <a:spcPts val="600"/>
              </a:spcBef>
              <a:spcAft>
                <a:spcPts val="1000"/>
              </a:spcAft>
              <a:buNone/>
            </a:pPr>
            <a:r>
              <a:rPr lang="en" sz="1600">
                <a:solidFill>
                  <a:srgbClr val="24292E"/>
                </a:solidFill>
              </a:rPr>
              <a:t>To determine which website was the main target, you will count the IP addresses in log files provided by your manager.</a:t>
            </a:r>
            <a:endParaRPr sz="1600">
              <a:solidFill>
                <a:srgbClr val="24292E"/>
              </a:solidFill>
              <a:latin typeface="Roboto Light"/>
              <a:ea typeface="Roboto Light"/>
              <a:cs typeface="Roboto Light"/>
              <a:sym typeface="Roboto Light"/>
            </a:endParaRPr>
          </a:p>
        </p:txBody>
      </p:sp>
      <p:sp>
        <p:nvSpPr>
          <p:cNvPr id="3313" name="Google Shape;3313;p18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17"/>
        <p:cNvGrpSpPr/>
        <p:nvPr/>
      </p:nvGrpSpPr>
      <p:grpSpPr>
        <a:xfrm>
          <a:off x="0" y="0"/>
          <a:ext cx="0" cy="0"/>
          <a:chOff x="0" y="0"/>
          <a:chExt cx="0" cy="0"/>
        </a:xfrm>
      </p:grpSpPr>
      <p:sp>
        <p:nvSpPr>
          <p:cNvPr id="3318" name="Google Shape;3318;p18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22"/>
        <p:cNvGrpSpPr/>
        <p:nvPr/>
      </p:nvGrpSpPr>
      <p:grpSpPr>
        <a:xfrm>
          <a:off x="0" y="0"/>
          <a:ext cx="0" cy="0"/>
          <a:chOff x="0" y="0"/>
          <a:chExt cx="0" cy="0"/>
        </a:xfrm>
      </p:grpSpPr>
      <p:sp>
        <p:nvSpPr>
          <p:cNvPr id="3323" name="Google Shape;3323;p18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a:t>
            </a:r>
            <a:r>
              <a:rPr lang="en">
                <a:latin typeface="Inconsolata"/>
                <a:ea typeface="Inconsolata"/>
                <a:cs typeface="Inconsolata"/>
                <a:sym typeface="Inconsolata"/>
              </a:rPr>
              <a:t>find</a:t>
            </a:r>
            <a:r>
              <a:rPr lang="en"/>
              <a:t> Command</a:t>
            </a:r>
            <a:endParaRPr/>
          </a:p>
        </p:txBody>
      </p:sp>
      <p:sp>
        <p:nvSpPr>
          <p:cNvPr id="3324" name="Google Shape;3324;p18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pic>
        <p:nvPicPr>
          <p:cNvPr id="3329" name="Google Shape;3329;p190"/>
          <p:cNvPicPr preferRelativeResize="0"/>
          <p:nvPr/>
        </p:nvPicPr>
        <p:blipFill rotWithShape="1">
          <a:blip r:embed="rId3">
            <a:alphaModFix/>
          </a:blip>
          <a:srcRect l="7187" t="-1850" r="-2771" b="1849"/>
          <a:stretch/>
        </p:blipFill>
        <p:spPr>
          <a:xfrm>
            <a:off x="0" y="721150"/>
            <a:ext cx="5249975" cy="4119450"/>
          </a:xfrm>
          <a:prstGeom prst="rect">
            <a:avLst/>
          </a:prstGeom>
          <a:noFill/>
          <a:ln>
            <a:noFill/>
          </a:ln>
        </p:spPr>
      </p:pic>
      <p:sp>
        <p:nvSpPr>
          <p:cNvPr id="3330" name="Google Shape;3330;p1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3331" name="Google Shape;3331;p190"/>
          <p:cNvSpPr txBox="1">
            <a:spLocks noGrp="1"/>
          </p:cNvSpPr>
          <p:nvPr>
            <p:ph type="title"/>
          </p:nvPr>
        </p:nvSpPr>
        <p:spPr>
          <a:xfrm>
            <a:off x="0" y="0"/>
            <a:ext cx="36048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endParaRPr b="1">
              <a:latin typeface="Inconsolata"/>
              <a:ea typeface="Inconsolata"/>
              <a:cs typeface="Inconsolata"/>
              <a:sym typeface="Inconsolata"/>
            </a:endParaRPr>
          </a:p>
        </p:txBody>
      </p:sp>
      <p:sp>
        <p:nvSpPr>
          <p:cNvPr id="3332" name="Google Shape;3332;p190"/>
          <p:cNvSpPr txBox="1">
            <a:spLocks noGrp="1"/>
          </p:cNvSpPr>
          <p:nvPr>
            <p:ph type="subTitle" idx="1"/>
          </p:nvPr>
        </p:nvSpPr>
        <p:spPr>
          <a:xfrm>
            <a:off x="4456625" y="968075"/>
            <a:ext cx="4633500" cy="3323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t>We have previously navigated in and out of multiple directories </a:t>
            </a:r>
            <a:r>
              <a:rPr lang="en" sz="1600">
                <a:solidFill>
                  <a:schemeClr val="dk1"/>
                </a:solidFill>
              </a:rPr>
              <a:t>to find files or directories</a:t>
            </a:r>
            <a:r>
              <a:rPr lang="en" sz="1600"/>
              <a:t>. This isn’t always the best practice.</a:t>
            </a:r>
            <a:endParaRPr sz="1600"/>
          </a:p>
          <a:p>
            <a:pPr marL="457200" lvl="0" indent="-330200" algn="l" rtl="0">
              <a:lnSpc>
                <a:spcPct val="115000"/>
              </a:lnSpc>
              <a:spcBef>
                <a:spcPts val="1200"/>
              </a:spcBef>
              <a:spcAft>
                <a:spcPts val="0"/>
              </a:spcAft>
              <a:buSzPts val="1600"/>
              <a:buChar char="●"/>
            </a:pPr>
            <a:r>
              <a:rPr lang="en" sz="1600"/>
              <a:t>For example, you might be tasked with finding access logs on a server that you’re not familiar with. </a:t>
            </a:r>
            <a:endParaRPr sz="1600"/>
          </a:p>
          <a:p>
            <a:pPr marL="457200" lvl="0" indent="0" algn="l" rtl="0">
              <a:lnSpc>
                <a:spcPct val="115000"/>
              </a:lnSpc>
              <a:spcBef>
                <a:spcPts val="800"/>
              </a:spcBef>
              <a:spcAft>
                <a:spcPts val="0"/>
              </a:spcAft>
              <a:buNone/>
            </a:pPr>
            <a:r>
              <a:rPr lang="en" sz="1600"/>
              <a:t>Security professionals are often not provided the exact location of a file, so you may have to navigate through hundreds of directories to find the access logs.</a:t>
            </a:r>
            <a:endParaRPr sz="1600"/>
          </a:p>
          <a:p>
            <a:pPr marL="0" lvl="0" indent="0" algn="l" rtl="0">
              <a:lnSpc>
                <a:spcPct val="115000"/>
              </a:lnSpc>
              <a:spcBef>
                <a:spcPts val="800"/>
              </a:spcBef>
              <a:spcAft>
                <a:spcPts val="1200"/>
              </a:spcAft>
              <a:buClr>
                <a:schemeClr val="dk1"/>
              </a:buClr>
              <a:buSzPts val="1100"/>
              <a:buFont typeface="Arial"/>
              <a:buNone/>
            </a:pPr>
            <a:endParaRPr sz="1600"/>
          </a:p>
        </p:txBody>
      </p:sp>
      <p:cxnSp>
        <p:nvCxnSpPr>
          <p:cNvPr id="3333" name="Google Shape;3333;p1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3337"/>
        <p:cNvGrpSpPr/>
        <p:nvPr/>
      </p:nvGrpSpPr>
      <p:grpSpPr>
        <a:xfrm>
          <a:off x="0" y="0"/>
          <a:ext cx="0" cy="0"/>
          <a:chOff x="0" y="0"/>
          <a:chExt cx="0" cy="0"/>
        </a:xfrm>
      </p:grpSpPr>
      <p:sp>
        <p:nvSpPr>
          <p:cNvPr id="3338" name="Google Shape;3338;p1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Introducing the </a:t>
            </a:r>
            <a:r>
              <a:rPr lang="en" b="1">
                <a:latin typeface="Inconsolata"/>
                <a:ea typeface="Inconsolata"/>
                <a:cs typeface="Inconsolata"/>
                <a:sym typeface="Inconsolata"/>
              </a:rPr>
              <a:t>find</a:t>
            </a:r>
            <a:r>
              <a:rPr lang="en"/>
              <a:t> Command</a:t>
            </a:r>
            <a:endParaRPr/>
          </a:p>
        </p:txBody>
      </p:sp>
      <p:sp>
        <p:nvSpPr>
          <p:cNvPr id="3339" name="Google Shape;3339;p191"/>
          <p:cNvSpPr txBox="1">
            <a:spLocks noGrp="1"/>
          </p:cNvSpPr>
          <p:nvPr>
            <p:ph type="subTitle" idx="1"/>
          </p:nvPr>
        </p:nvSpPr>
        <p:spPr>
          <a:xfrm>
            <a:off x="0" y="675975"/>
            <a:ext cx="8686800" cy="951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a:t>
            </a:r>
            <a:r>
              <a:rPr lang="en" b="1">
                <a:latin typeface="Inconsolata"/>
                <a:ea typeface="Inconsolata"/>
                <a:cs typeface="Inconsolata"/>
                <a:sym typeface="Inconsolata"/>
              </a:rPr>
              <a:t>find</a:t>
            </a:r>
            <a:r>
              <a:rPr lang="en"/>
              <a:t> command searches for files and directories with one command. </a:t>
            </a:r>
            <a:endParaRPr/>
          </a:p>
        </p:txBody>
      </p:sp>
      <p:sp>
        <p:nvSpPr>
          <p:cNvPr id="3340" name="Google Shape;3340;p19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
        <p:nvSpPr>
          <p:cNvPr id="3341" name="Google Shape;3341;p191"/>
          <p:cNvSpPr/>
          <p:nvPr/>
        </p:nvSpPr>
        <p:spPr>
          <a:xfrm>
            <a:off x="1358588" y="1314025"/>
            <a:ext cx="73344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91"/>
          <p:cNvSpPr txBox="1">
            <a:spLocks noGrp="1"/>
          </p:cNvSpPr>
          <p:nvPr>
            <p:ph type="subTitle" idx="1"/>
          </p:nvPr>
        </p:nvSpPr>
        <p:spPr>
          <a:xfrm>
            <a:off x="18263" y="1462350"/>
            <a:ext cx="8118900" cy="477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1200"/>
              </a:spcAft>
              <a:buClr>
                <a:schemeClr val="dk1"/>
              </a:buClr>
              <a:buSzPts val="1100"/>
              <a:buFont typeface="Arial"/>
              <a:buNone/>
            </a:pPr>
            <a:r>
              <a:rPr lang="en" sz="1400" dirty="0">
                <a:solidFill>
                  <a:srgbClr val="24292E"/>
                </a:solidFill>
                <a:latin typeface="Roboto"/>
                <a:ea typeface="Roboto"/>
                <a:cs typeface="Roboto"/>
                <a:sym typeface="Roboto"/>
              </a:rPr>
              <a:t>By default, </a:t>
            </a:r>
            <a:r>
              <a:rPr lang="en" sz="1400" b="1" dirty="0">
                <a:latin typeface="Inconsolata"/>
                <a:ea typeface="Inconsolata"/>
                <a:cs typeface="Inconsolata"/>
                <a:sym typeface="Inconsolata"/>
              </a:rPr>
              <a:t>find</a:t>
            </a:r>
            <a:r>
              <a:rPr lang="en" sz="1400" dirty="0">
                <a:solidFill>
                  <a:srgbClr val="24292E"/>
                </a:solidFill>
                <a:latin typeface="Roboto"/>
                <a:ea typeface="Roboto"/>
                <a:cs typeface="Roboto"/>
                <a:sym typeface="Roboto"/>
              </a:rPr>
              <a:t> will search through the current directory and the subdirectories within that current directory.</a:t>
            </a:r>
            <a:endParaRPr sz="1400" dirty="0"/>
          </a:p>
        </p:txBody>
      </p:sp>
      <p:sp>
        <p:nvSpPr>
          <p:cNvPr id="3343" name="Google Shape;3343;p191"/>
          <p:cNvSpPr/>
          <p:nvPr/>
        </p:nvSpPr>
        <p:spPr>
          <a:xfrm>
            <a:off x="1358588" y="2166325"/>
            <a:ext cx="73344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91"/>
          <p:cNvSpPr txBox="1">
            <a:spLocks noGrp="1"/>
          </p:cNvSpPr>
          <p:nvPr>
            <p:ph type="subTitle" idx="2"/>
          </p:nvPr>
        </p:nvSpPr>
        <p:spPr>
          <a:xfrm>
            <a:off x="-6187" y="2297750"/>
            <a:ext cx="7575600" cy="4779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300"/>
              </a:spcBef>
              <a:spcAft>
                <a:spcPts val="1200"/>
              </a:spcAft>
              <a:buClr>
                <a:schemeClr val="dk1"/>
              </a:buClr>
              <a:buSzPts val="1100"/>
              <a:buFont typeface="Arial"/>
              <a:buNone/>
            </a:pPr>
            <a:r>
              <a:rPr lang="en" sz="1400" dirty="0">
                <a:solidFill>
                  <a:srgbClr val="24292E"/>
                </a:solidFill>
                <a:latin typeface="Roboto"/>
                <a:ea typeface="Roboto"/>
                <a:cs typeface="Roboto"/>
                <a:sym typeface="Roboto"/>
              </a:rPr>
              <a:t>However, </a:t>
            </a:r>
            <a:r>
              <a:rPr lang="en" sz="1400" b="1" dirty="0">
                <a:latin typeface="Inconsolata"/>
                <a:ea typeface="Inconsolata"/>
                <a:cs typeface="Inconsolata"/>
                <a:sym typeface="Inconsolata"/>
              </a:rPr>
              <a:t>find</a:t>
            </a:r>
            <a:r>
              <a:rPr lang="en" sz="1400" dirty="0">
                <a:solidFill>
                  <a:srgbClr val="24292E"/>
                </a:solidFill>
                <a:latin typeface="Roboto"/>
                <a:ea typeface="Roboto"/>
                <a:cs typeface="Roboto"/>
                <a:sym typeface="Roboto"/>
              </a:rPr>
              <a:t> does not look at the contents within a file, only the file name or directory name.</a:t>
            </a:r>
            <a:endParaRPr sz="1400" dirty="0"/>
          </a:p>
        </p:txBody>
      </p:sp>
      <p:pic>
        <p:nvPicPr>
          <p:cNvPr id="3345" name="Google Shape;3345;p191"/>
          <p:cNvPicPr preferRelativeResize="0"/>
          <p:nvPr/>
        </p:nvPicPr>
        <p:blipFill rotWithShape="1">
          <a:blip r:embed="rId3">
            <a:alphaModFix/>
          </a:blip>
          <a:srcRect t="1774" b="1765"/>
          <a:stretch/>
        </p:blipFill>
        <p:spPr>
          <a:xfrm>
            <a:off x="435806" y="1338011"/>
            <a:ext cx="785567" cy="606900"/>
          </a:xfrm>
          <a:prstGeom prst="rect">
            <a:avLst/>
          </a:prstGeom>
          <a:noFill/>
          <a:ln>
            <a:noFill/>
          </a:ln>
        </p:spPr>
      </p:pic>
      <p:pic>
        <p:nvPicPr>
          <p:cNvPr id="3346" name="Google Shape;3346;p191"/>
          <p:cNvPicPr preferRelativeResize="0"/>
          <p:nvPr/>
        </p:nvPicPr>
        <p:blipFill rotWithShape="1">
          <a:blip r:embed="rId3">
            <a:alphaModFix/>
          </a:blip>
          <a:srcRect t="1774" b="1765"/>
          <a:stretch/>
        </p:blipFill>
        <p:spPr>
          <a:xfrm>
            <a:off x="435806" y="2162298"/>
            <a:ext cx="785566" cy="606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350"/>
        <p:cNvGrpSpPr/>
        <p:nvPr/>
      </p:nvGrpSpPr>
      <p:grpSpPr>
        <a:xfrm>
          <a:off x="0" y="0"/>
          <a:ext cx="0" cy="0"/>
          <a:chOff x="0" y="0"/>
          <a:chExt cx="0" cy="0"/>
        </a:xfrm>
      </p:grpSpPr>
      <p:sp>
        <p:nvSpPr>
          <p:cNvPr id="3351" name="Google Shape;3351;p192"/>
          <p:cNvSpPr/>
          <p:nvPr/>
        </p:nvSpPr>
        <p:spPr>
          <a:xfrm rot="10800000">
            <a:off x="1226550" y="1431850"/>
            <a:ext cx="6748200" cy="2962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Syntax</a:t>
            </a:r>
            <a:endParaRPr/>
          </a:p>
        </p:txBody>
      </p:sp>
      <p:sp>
        <p:nvSpPr>
          <p:cNvPr id="3353" name="Google Shape;3353;p192"/>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1200"/>
              </a:spcAft>
              <a:buNone/>
            </a:pPr>
            <a:r>
              <a:rPr lang="en" b="1">
                <a:solidFill>
                  <a:srgbClr val="3BE73B"/>
                </a:solidFill>
                <a:latin typeface="Inconsolata"/>
                <a:ea typeface="Inconsolata"/>
                <a:cs typeface="Inconsolata"/>
                <a:sym typeface="Inconsolata"/>
              </a:rPr>
              <a:t>find</a:t>
            </a:r>
            <a:r>
              <a:rPr lang="en" b="1">
                <a:solidFill>
                  <a:srgbClr val="00FF00"/>
                </a:solidFill>
                <a:latin typeface="Inconsolata"/>
                <a:ea typeface="Inconsolata"/>
                <a:cs typeface="Inconsolata"/>
                <a:sym typeface="Inconsolata"/>
              </a:rPr>
              <a:t> </a:t>
            </a:r>
            <a:r>
              <a:rPr lang="en" b="1">
                <a:solidFill>
                  <a:srgbClr val="00FFFF"/>
                </a:solidFill>
                <a:latin typeface="Inconsolata"/>
                <a:ea typeface="Inconsolata"/>
                <a:cs typeface="Inconsolata"/>
                <a:sym typeface="Inconsolata"/>
              </a:rPr>
              <a:t>-type</a:t>
            </a:r>
            <a:r>
              <a:rPr lang="en" b="1">
                <a:solidFill>
                  <a:srgbClr val="00FF00"/>
                </a:solidFill>
                <a:latin typeface="Inconsolata"/>
                <a:ea typeface="Inconsolata"/>
                <a:cs typeface="Inconsolata"/>
                <a:sym typeface="Inconsolata"/>
              </a:rPr>
              <a:t> </a:t>
            </a:r>
            <a:r>
              <a:rPr lang="en" b="1">
                <a:solidFill>
                  <a:srgbClr val="00FFFF"/>
                </a:solidFill>
                <a:latin typeface="Inconsolata"/>
                <a:ea typeface="Inconsolata"/>
                <a:cs typeface="Inconsolata"/>
                <a:sym typeface="Inconsolata"/>
              </a:rPr>
              <a:t>f</a:t>
            </a:r>
            <a:endParaRPr b="1">
              <a:solidFill>
                <a:srgbClr val="00FFFF"/>
              </a:solidFill>
              <a:latin typeface="Inconsolata"/>
              <a:ea typeface="Inconsolata"/>
              <a:cs typeface="Inconsolata"/>
              <a:sym typeface="Inconsolata"/>
            </a:endParaRPr>
          </a:p>
        </p:txBody>
      </p:sp>
      <p:sp>
        <p:nvSpPr>
          <p:cNvPr id="3354" name="Google Shape;3354;p192"/>
          <p:cNvSpPr txBox="1">
            <a:spLocks noGrp="1"/>
          </p:cNvSpPr>
          <p:nvPr>
            <p:ph type="body" idx="3"/>
          </p:nvPr>
        </p:nvSpPr>
        <p:spPr>
          <a:xfrm>
            <a:off x="1226550" y="1817900"/>
            <a:ext cx="6748200" cy="22023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Clr>
                <a:srgbClr val="24292E"/>
              </a:buClr>
              <a:buSzPts val="1800"/>
              <a:buChar char="●"/>
            </a:pPr>
            <a:r>
              <a:rPr lang="en" sz="1800">
                <a:solidFill>
                  <a:srgbClr val="24292E"/>
                </a:solidFill>
              </a:rPr>
              <a:t>This command finds </a:t>
            </a:r>
            <a:r>
              <a:rPr lang="en" sz="1800" b="1">
                <a:solidFill>
                  <a:srgbClr val="24292E"/>
                </a:solidFill>
              </a:rPr>
              <a:t>all</a:t>
            </a:r>
            <a:r>
              <a:rPr lang="en" sz="1800">
                <a:solidFill>
                  <a:srgbClr val="24292E"/>
                </a:solidFill>
              </a:rPr>
              <a:t> files in our current directory and its subdirectories.</a:t>
            </a:r>
            <a:endParaRPr sz="1800">
              <a:solidFill>
                <a:srgbClr val="24292E"/>
              </a:solidFill>
            </a:endParaRPr>
          </a:p>
          <a:p>
            <a:pPr marL="320040" lvl="0" indent="-205740" algn="l" rtl="0">
              <a:lnSpc>
                <a:spcPct val="115000"/>
              </a:lnSpc>
              <a:spcBef>
                <a:spcPts val="800"/>
              </a:spcBef>
              <a:spcAft>
                <a:spcPts val="800"/>
              </a:spcAft>
              <a:buClr>
                <a:srgbClr val="24292E"/>
              </a:buClr>
              <a:buSzPts val="1800"/>
              <a:buFont typeface="Arial"/>
              <a:buChar char="●"/>
            </a:pPr>
            <a:r>
              <a:rPr lang="en" sz="1800">
                <a:solidFill>
                  <a:srgbClr val="24292E"/>
                </a:solidFill>
              </a:rPr>
              <a:t>We use the option </a:t>
            </a:r>
            <a:r>
              <a:rPr lang="en" sz="1800" b="1">
                <a:latin typeface="Inconsolata"/>
                <a:ea typeface="Inconsolata"/>
                <a:cs typeface="Inconsolata"/>
                <a:sym typeface="Inconsolata"/>
              </a:rPr>
              <a:t>-type</a:t>
            </a:r>
            <a:r>
              <a:rPr lang="en" sz="1800"/>
              <a:t> </a:t>
            </a:r>
            <a:r>
              <a:rPr lang="en" sz="1800">
                <a:solidFill>
                  <a:srgbClr val="24292E"/>
                </a:solidFill>
              </a:rPr>
              <a:t>and the required parameter </a:t>
            </a:r>
            <a:r>
              <a:rPr lang="en" sz="1800" b="1">
                <a:latin typeface="Inconsolata"/>
                <a:ea typeface="Inconsolata"/>
                <a:cs typeface="Inconsolata"/>
                <a:sym typeface="Inconsolata"/>
              </a:rPr>
              <a:t>f</a:t>
            </a:r>
            <a:r>
              <a:rPr lang="en" sz="1800">
                <a:solidFill>
                  <a:schemeClr val="dk1"/>
                </a:solidFill>
              </a:rPr>
              <a:t> </a:t>
            </a:r>
            <a:r>
              <a:rPr lang="en" sz="1800">
                <a:solidFill>
                  <a:srgbClr val="24292E"/>
                </a:solidFill>
              </a:rPr>
              <a:t> to indicate that we are searching for files.</a:t>
            </a:r>
            <a:endParaRPr sz="1800"/>
          </a:p>
        </p:txBody>
      </p:sp>
      <p:sp>
        <p:nvSpPr>
          <p:cNvPr id="3355" name="Google Shape;3355;p19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48</a:t>
            </a:fld>
            <a:endParaRPr sz="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359"/>
        <p:cNvGrpSpPr/>
        <p:nvPr/>
      </p:nvGrpSpPr>
      <p:grpSpPr>
        <a:xfrm>
          <a:off x="0" y="0"/>
          <a:ext cx="0" cy="0"/>
          <a:chOff x="0" y="0"/>
          <a:chExt cx="0" cy="0"/>
        </a:xfrm>
      </p:grpSpPr>
      <p:sp>
        <p:nvSpPr>
          <p:cNvPr id="3360" name="Google Shape;3360;p1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Syntax</a:t>
            </a:r>
            <a:endParaRPr/>
          </a:p>
        </p:txBody>
      </p:sp>
      <p:sp>
        <p:nvSpPr>
          <p:cNvPr id="3361" name="Google Shape;3361;p19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sp>
        <p:nvSpPr>
          <p:cNvPr id="3362" name="Google Shape;3362;p193"/>
          <p:cNvSpPr/>
          <p:nvPr/>
        </p:nvSpPr>
        <p:spPr>
          <a:xfrm rot="10800000">
            <a:off x="1226550" y="1431850"/>
            <a:ext cx="6748200" cy="2962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93"/>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3BE73B"/>
                </a:solidFill>
                <a:latin typeface="Inconsolata"/>
                <a:ea typeface="Inconsolata"/>
                <a:cs typeface="Inconsolata"/>
                <a:sym typeface="Inconsolata"/>
              </a:rPr>
              <a:t>find -type f</a:t>
            </a:r>
            <a:r>
              <a:rPr lang="en" b="1">
                <a:solidFill>
                  <a:srgbClr val="00FF00"/>
                </a:solidFill>
                <a:latin typeface="Inconsolata"/>
                <a:ea typeface="Inconsolata"/>
                <a:cs typeface="Inconsolata"/>
                <a:sym typeface="Inconsolata"/>
              </a:rPr>
              <a:t> </a:t>
            </a:r>
            <a:r>
              <a:rPr lang="en" b="1">
                <a:solidFill>
                  <a:srgbClr val="00FFFF"/>
                </a:solidFill>
                <a:latin typeface="Inconsolata"/>
                <a:ea typeface="Inconsolata"/>
                <a:cs typeface="Inconsolata"/>
                <a:sym typeface="Inconsolata"/>
              </a:rPr>
              <a:t>-name</a:t>
            </a:r>
            <a:r>
              <a:rPr lang="en" b="1">
                <a:solidFill>
                  <a:srgbClr val="00FF00"/>
                </a:solidFill>
                <a:latin typeface="Inconsolata"/>
                <a:ea typeface="Inconsolata"/>
                <a:cs typeface="Inconsolata"/>
                <a:sym typeface="Inconsolata"/>
              </a:rPr>
              <a:t> </a:t>
            </a:r>
            <a:r>
              <a:rPr lang="en" b="1">
                <a:solidFill>
                  <a:srgbClr val="3BE73B"/>
                </a:solidFill>
                <a:latin typeface="Inconsolata"/>
                <a:ea typeface="Inconsolata"/>
                <a:cs typeface="Inconsolata"/>
                <a:sym typeface="Inconsolata"/>
              </a:rPr>
              <a:t>log.txt</a:t>
            </a:r>
            <a:endParaRPr b="1">
              <a:solidFill>
                <a:srgbClr val="3BE73B"/>
              </a:solidFill>
              <a:latin typeface="Inconsolata"/>
              <a:ea typeface="Inconsolata"/>
              <a:cs typeface="Inconsolata"/>
              <a:sym typeface="Inconsolata"/>
            </a:endParaRPr>
          </a:p>
          <a:p>
            <a:pPr marL="0" lvl="0" indent="0" algn="l"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364" name="Google Shape;3364;p193"/>
          <p:cNvSpPr txBox="1">
            <a:spLocks noGrp="1"/>
          </p:cNvSpPr>
          <p:nvPr>
            <p:ph type="body" idx="3"/>
          </p:nvPr>
        </p:nvSpPr>
        <p:spPr>
          <a:xfrm>
            <a:off x="1226550" y="1817900"/>
            <a:ext cx="6748200" cy="14658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Clr>
                <a:srgbClr val="24292E"/>
              </a:buClr>
              <a:buSzPts val="1800"/>
              <a:buChar char="●"/>
            </a:pPr>
            <a:r>
              <a:rPr lang="en" sz="1800">
                <a:solidFill>
                  <a:srgbClr val="24292E"/>
                </a:solidFill>
              </a:rPr>
              <a:t>This example will find a </a:t>
            </a:r>
            <a:r>
              <a:rPr lang="en" sz="1800" b="1">
                <a:solidFill>
                  <a:srgbClr val="24292E"/>
                </a:solidFill>
              </a:rPr>
              <a:t>specific</a:t>
            </a:r>
            <a:r>
              <a:rPr lang="en" sz="1800">
                <a:solidFill>
                  <a:srgbClr val="24292E"/>
                </a:solidFill>
              </a:rPr>
              <a:t> file.</a:t>
            </a:r>
            <a:endParaRPr sz="1800">
              <a:solidFill>
                <a:srgbClr val="24292E"/>
              </a:solidFill>
            </a:endParaRPr>
          </a:p>
          <a:p>
            <a:pPr marL="320040" lvl="0" indent="-205740" algn="l" rtl="0">
              <a:lnSpc>
                <a:spcPct val="115000"/>
              </a:lnSpc>
              <a:spcBef>
                <a:spcPts val="800"/>
              </a:spcBef>
              <a:spcAft>
                <a:spcPts val="0"/>
              </a:spcAft>
              <a:buClr>
                <a:srgbClr val="24292E"/>
              </a:buClr>
              <a:buSzPts val="1800"/>
              <a:buFont typeface="Arial"/>
              <a:buChar char="●"/>
            </a:pPr>
            <a:r>
              <a:rPr lang="en" sz="1800">
                <a:solidFill>
                  <a:srgbClr val="24292E"/>
                </a:solidFill>
              </a:rPr>
              <a:t>We use the option </a:t>
            </a:r>
            <a:r>
              <a:rPr lang="en" sz="1800" b="1">
                <a:solidFill>
                  <a:srgbClr val="24292E"/>
                </a:solidFill>
                <a:latin typeface="Inconsolata"/>
                <a:ea typeface="Inconsolata"/>
                <a:cs typeface="Inconsolata"/>
                <a:sym typeface="Inconsolata"/>
              </a:rPr>
              <a:t>-name</a:t>
            </a:r>
            <a:r>
              <a:rPr lang="en" sz="1800">
                <a:solidFill>
                  <a:srgbClr val="24292E"/>
                </a:solidFill>
              </a:rPr>
              <a:t> to search for an exact match of the specified parameter, </a:t>
            </a:r>
            <a:r>
              <a:rPr lang="en" sz="1800" b="1">
                <a:solidFill>
                  <a:srgbClr val="24292E"/>
                </a:solidFill>
                <a:latin typeface="Inconsolata"/>
                <a:ea typeface="Inconsolata"/>
                <a:cs typeface="Inconsolata"/>
                <a:sym typeface="Inconsolata"/>
              </a:rPr>
              <a:t>log.txt</a:t>
            </a:r>
            <a:r>
              <a:rPr lang="en" sz="1800">
                <a:solidFill>
                  <a:srgbClr val="24292E"/>
                </a:solidFill>
              </a:rPr>
              <a:t>.</a:t>
            </a:r>
            <a:endParaRPr sz="1800">
              <a:solidFill>
                <a:schemeClr val="dk1"/>
              </a:solidFill>
            </a:endParaRPr>
          </a:p>
          <a:p>
            <a:pPr marL="0" lvl="0" indent="0" algn="l" rtl="0">
              <a:lnSpc>
                <a:spcPct val="115000"/>
              </a:lnSpc>
              <a:spcBef>
                <a:spcPts val="800"/>
              </a:spcBef>
              <a:spcAft>
                <a:spcPts val="800"/>
              </a:spcAft>
              <a:buNone/>
            </a:pP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098"/>
        <p:cNvGrpSpPr/>
        <p:nvPr/>
      </p:nvGrpSpPr>
      <p:grpSpPr>
        <a:xfrm>
          <a:off x="0" y="0"/>
          <a:ext cx="0" cy="0"/>
          <a:chOff x="0" y="0"/>
          <a:chExt cx="0" cy="0"/>
        </a:xfrm>
      </p:grpSpPr>
      <p:sp>
        <p:nvSpPr>
          <p:cNvPr id="3099" name="Google Shape;3099;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100" name="Google Shape;3100;p1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Commands for navigating a file directory: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3101" name="Google Shape;3101;p161"/>
          <p:cNvGraphicFramePr/>
          <p:nvPr/>
        </p:nvGraphicFramePr>
        <p:xfrm>
          <a:off x="441000" y="1248913"/>
          <a:ext cx="7730100" cy="2285850"/>
        </p:xfrm>
        <a:graphic>
          <a:graphicData uri="http://schemas.openxmlformats.org/drawingml/2006/table">
            <a:tbl>
              <a:tblPr>
                <a:noFill/>
                <a:tableStyleId>{70C49271-27D2-45C7-AFBA-60BD7FB7B3F3}</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pwd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Display the current working directory.</a:t>
                      </a:r>
                      <a:endParaRPr sz="1800">
                        <a:latin typeface="Roboto"/>
                        <a:ea typeface="Roboto"/>
                        <a:cs typeface="Roboto"/>
                        <a:sym typeface="Roboto"/>
                      </a:endParaRPr>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ls</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List the directories and files in the current directory. </a:t>
                      </a:r>
                      <a:endParaRPr sz="1800">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cd</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Navigate into a directory. </a:t>
                      </a:r>
                      <a:endParaRPr sz="1800">
                        <a:latin typeface="Roboto"/>
                        <a:ea typeface="Roboto"/>
                        <a:cs typeface="Roboto"/>
                        <a:sym typeface="Roboto"/>
                      </a:endParaRPr>
                    </a:p>
                  </a:txBody>
                  <a:tcPr marL="182875" marR="182875" marT="91425" marB="91425">
                    <a:solidFill>
                      <a:srgbClr val="EFEFEF"/>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cd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Navigate out of a directory. </a:t>
                      </a:r>
                      <a:endParaRPr sz="1800">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3"/>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clear</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Clear the terminal history on the page. </a:t>
                      </a:r>
                      <a:endParaRPr sz="1800">
                        <a:latin typeface="Roboto"/>
                        <a:ea typeface="Roboto"/>
                        <a:cs typeface="Roboto"/>
                        <a:sym typeface="Roboto"/>
                      </a:endParaRPr>
                    </a:p>
                  </a:txBody>
                  <a:tcPr marL="182875" marR="182875" marT="91425" marB="91425">
                    <a:solidFill>
                      <a:srgbClr val="EFEFEF"/>
                    </a:solidFill>
                  </a:tcPr>
                </a:tc>
                <a:extLst>
                  <a:ext uri="{0D108BD9-81ED-4DB2-BD59-A6C34878D82A}">
                    <a16:rowId xmlns:a16="http://schemas.microsoft.com/office/drawing/2014/main" val="10004"/>
                  </a:ext>
                </a:extLst>
              </a:tr>
            </a:tbl>
          </a:graphicData>
        </a:graphic>
      </p:graphicFrame>
      <p:sp>
        <p:nvSpPr>
          <p:cNvPr id="3102" name="Google Shape;3102;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368"/>
        <p:cNvGrpSpPr/>
        <p:nvPr/>
      </p:nvGrpSpPr>
      <p:grpSpPr>
        <a:xfrm>
          <a:off x="0" y="0"/>
          <a:ext cx="0" cy="0"/>
          <a:chOff x="0" y="0"/>
          <a:chExt cx="0" cy="0"/>
        </a:xfrm>
      </p:grpSpPr>
      <p:sp>
        <p:nvSpPr>
          <p:cNvPr id="3369" name="Google Shape;3369;p1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Syntax</a:t>
            </a:r>
            <a:endParaRPr/>
          </a:p>
        </p:txBody>
      </p:sp>
      <p:sp>
        <p:nvSpPr>
          <p:cNvPr id="3370" name="Google Shape;3370;p19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
        <p:nvSpPr>
          <p:cNvPr id="3371" name="Google Shape;3371;p194"/>
          <p:cNvSpPr/>
          <p:nvPr/>
        </p:nvSpPr>
        <p:spPr>
          <a:xfrm rot="10800000">
            <a:off x="1226550" y="1431850"/>
            <a:ext cx="6748200" cy="2962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94"/>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None/>
            </a:pPr>
            <a:r>
              <a:rPr lang="en" b="1">
                <a:solidFill>
                  <a:srgbClr val="3BE73B"/>
                </a:solidFill>
                <a:latin typeface="Inconsolata"/>
                <a:ea typeface="Inconsolata"/>
                <a:cs typeface="Inconsolata"/>
                <a:sym typeface="Inconsolata"/>
              </a:rPr>
              <a:t>find -type f</a:t>
            </a:r>
            <a:r>
              <a:rPr lang="en" b="1">
                <a:solidFill>
                  <a:srgbClr val="00FF00"/>
                </a:solidFill>
                <a:latin typeface="Inconsolata"/>
                <a:ea typeface="Inconsolata"/>
                <a:cs typeface="Inconsolata"/>
                <a:sym typeface="Inconsolata"/>
              </a:rPr>
              <a:t> </a:t>
            </a:r>
            <a:r>
              <a:rPr lang="en" b="1">
                <a:solidFill>
                  <a:srgbClr val="00FFFF"/>
                </a:solidFill>
                <a:latin typeface="Inconsolata"/>
                <a:ea typeface="Inconsolata"/>
                <a:cs typeface="Inconsolata"/>
                <a:sym typeface="Inconsolata"/>
              </a:rPr>
              <a:t>-iname</a:t>
            </a:r>
            <a:r>
              <a:rPr lang="en" b="1">
                <a:solidFill>
                  <a:srgbClr val="00FF00"/>
                </a:solidFill>
                <a:latin typeface="Inconsolata"/>
                <a:ea typeface="Inconsolata"/>
                <a:cs typeface="Inconsolata"/>
                <a:sym typeface="Inconsolata"/>
              </a:rPr>
              <a:t> </a:t>
            </a:r>
            <a:r>
              <a:rPr lang="en" b="1">
                <a:solidFill>
                  <a:srgbClr val="3BE73B"/>
                </a:solidFill>
                <a:latin typeface="Inconsolata"/>
                <a:ea typeface="Inconsolata"/>
                <a:cs typeface="Inconsolata"/>
                <a:sym typeface="Inconsolata"/>
              </a:rPr>
              <a:t>log.txt</a:t>
            </a:r>
            <a:endParaRPr b="1">
              <a:solidFill>
                <a:srgbClr val="3BE73B"/>
              </a:solidFill>
              <a:latin typeface="Inconsolata"/>
              <a:ea typeface="Inconsolata"/>
              <a:cs typeface="Inconsolata"/>
              <a:sym typeface="Inconsolata"/>
            </a:endParaRPr>
          </a:p>
          <a:p>
            <a:pPr marL="0" lvl="0" indent="0" algn="l"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373" name="Google Shape;3373;p194"/>
          <p:cNvSpPr txBox="1">
            <a:spLocks noGrp="1"/>
          </p:cNvSpPr>
          <p:nvPr>
            <p:ph type="body" idx="3"/>
          </p:nvPr>
        </p:nvSpPr>
        <p:spPr>
          <a:xfrm>
            <a:off x="1226550" y="1817900"/>
            <a:ext cx="6748200" cy="14658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Clr>
                <a:srgbClr val="24292E"/>
              </a:buClr>
              <a:buSzPts val="1800"/>
              <a:buFont typeface="Arial"/>
              <a:buChar char="●"/>
            </a:pPr>
            <a:r>
              <a:rPr lang="en" sz="1800">
                <a:solidFill>
                  <a:srgbClr val="24292E"/>
                </a:solidFill>
              </a:rPr>
              <a:t>To find a specific file with case insensitivity, we change the</a:t>
            </a:r>
            <a:r>
              <a:rPr lang="en" sz="1800"/>
              <a:t> </a:t>
            </a:r>
            <a:r>
              <a:rPr lang="en" sz="1800" b="1">
                <a:latin typeface="Inconsolata"/>
                <a:ea typeface="Inconsolata"/>
                <a:cs typeface="Inconsolata"/>
                <a:sym typeface="Inconsolata"/>
              </a:rPr>
              <a:t>-name</a:t>
            </a:r>
            <a:r>
              <a:rPr lang="en" sz="1800"/>
              <a:t> option to </a:t>
            </a:r>
            <a:r>
              <a:rPr lang="en" sz="1800" b="1">
                <a:latin typeface="Inconsolata"/>
                <a:ea typeface="Inconsolata"/>
                <a:cs typeface="Inconsolata"/>
                <a:sym typeface="Inconsolata"/>
              </a:rPr>
              <a:t>-iname.</a:t>
            </a:r>
            <a:r>
              <a:rPr lang="en" sz="1800"/>
              <a:t> </a:t>
            </a:r>
            <a:endParaRPr sz="1800"/>
          </a:p>
          <a:p>
            <a:pPr marL="320040" lvl="0" indent="-205740" algn="l" rtl="0">
              <a:lnSpc>
                <a:spcPct val="115000"/>
              </a:lnSpc>
              <a:spcBef>
                <a:spcPts val="800"/>
              </a:spcBef>
              <a:spcAft>
                <a:spcPts val="800"/>
              </a:spcAft>
              <a:buClr>
                <a:srgbClr val="24292E"/>
              </a:buClr>
              <a:buSzPts val="1800"/>
              <a:buFont typeface="Arial"/>
              <a:buChar char="●"/>
            </a:pPr>
            <a:r>
              <a:rPr lang="en" sz="1800">
                <a:solidFill>
                  <a:srgbClr val="24292E"/>
                </a:solidFill>
              </a:rPr>
              <a:t>This example will find the files called </a:t>
            </a:r>
            <a:r>
              <a:rPr lang="en" sz="1800" b="1">
                <a:latin typeface="Inconsolata"/>
                <a:ea typeface="Inconsolata"/>
                <a:cs typeface="Inconsolata"/>
                <a:sym typeface="Inconsolata"/>
              </a:rPr>
              <a:t>log.txt</a:t>
            </a:r>
            <a:r>
              <a:rPr lang="en" sz="1800"/>
              <a:t> (lowercase) or </a:t>
            </a:r>
            <a:r>
              <a:rPr lang="en" sz="1800" b="1">
                <a:latin typeface="Inconsolata"/>
                <a:ea typeface="Inconsolata"/>
                <a:cs typeface="Inconsolata"/>
                <a:sym typeface="Inconsolata"/>
              </a:rPr>
              <a:t>LOG.TXT</a:t>
            </a:r>
            <a:r>
              <a:rPr lang="en" sz="1800"/>
              <a:t> </a:t>
            </a:r>
            <a:r>
              <a:rPr lang="en" sz="1800">
                <a:solidFill>
                  <a:srgbClr val="24292E"/>
                </a:solidFill>
              </a:rPr>
              <a:t>(uppercase) in our current directory and its subdirectories.</a:t>
            </a:r>
            <a:endParaRPr sz="1800">
              <a:solidFill>
                <a:srgbClr val="24292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377"/>
        <p:cNvGrpSpPr/>
        <p:nvPr/>
      </p:nvGrpSpPr>
      <p:grpSpPr>
        <a:xfrm>
          <a:off x="0" y="0"/>
          <a:ext cx="0" cy="0"/>
          <a:chOff x="0" y="0"/>
          <a:chExt cx="0" cy="0"/>
        </a:xfrm>
      </p:grpSpPr>
      <p:sp>
        <p:nvSpPr>
          <p:cNvPr id="3378" name="Google Shape;3378;p1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Syntax</a:t>
            </a:r>
            <a:endParaRPr/>
          </a:p>
        </p:txBody>
      </p:sp>
      <p:sp>
        <p:nvSpPr>
          <p:cNvPr id="3379" name="Google Shape;3379;p19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
        <p:nvSpPr>
          <p:cNvPr id="3380" name="Google Shape;3380;p195"/>
          <p:cNvSpPr/>
          <p:nvPr/>
        </p:nvSpPr>
        <p:spPr>
          <a:xfrm rot="10800000">
            <a:off x="1226550" y="1431975"/>
            <a:ext cx="6748200" cy="35811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95"/>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3BE73B"/>
                </a:solidFill>
                <a:latin typeface="Inconsolata"/>
                <a:ea typeface="Inconsolata"/>
                <a:cs typeface="Inconsolata"/>
                <a:sym typeface="Inconsolata"/>
              </a:rPr>
              <a:t>find -type f -iname </a:t>
            </a:r>
            <a:r>
              <a:rPr lang="en" b="1">
                <a:solidFill>
                  <a:srgbClr val="00FFFF"/>
                </a:solidFill>
                <a:latin typeface="Inconsolata"/>
                <a:ea typeface="Inconsolata"/>
                <a:cs typeface="Inconsolata"/>
                <a:sym typeface="Inconsolata"/>
              </a:rPr>
              <a:t>*</a:t>
            </a:r>
            <a:r>
              <a:rPr lang="en" b="1">
                <a:solidFill>
                  <a:srgbClr val="3BE73B"/>
                </a:solidFill>
                <a:latin typeface="Inconsolata"/>
                <a:ea typeface="Inconsolata"/>
                <a:cs typeface="Inconsolata"/>
                <a:sym typeface="Inconsolata"/>
              </a:rPr>
              <a:t>.txt</a:t>
            </a:r>
            <a:endParaRPr b="1">
              <a:solidFill>
                <a:srgbClr val="3BE73B"/>
              </a:solidFill>
              <a:latin typeface="Inconsolata"/>
              <a:ea typeface="Inconsolata"/>
              <a:cs typeface="Inconsolata"/>
              <a:sym typeface="Inconsolata"/>
            </a:endParaRPr>
          </a:p>
          <a:p>
            <a:pPr marL="0" lvl="0" indent="0" algn="l"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382" name="Google Shape;3382;p195"/>
          <p:cNvSpPr txBox="1">
            <a:spLocks noGrp="1"/>
          </p:cNvSpPr>
          <p:nvPr>
            <p:ph type="body" idx="3"/>
          </p:nvPr>
        </p:nvSpPr>
        <p:spPr>
          <a:xfrm>
            <a:off x="1226550" y="1817900"/>
            <a:ext cx="6748200" cy="14658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SzPts val="1800"/>
              <a:buChar char="●"/>
            </a:pPr>
            <a:r>
              <a:rPr lang="en" sz="1800"/>
              <a:t>This example uses a symbol known as a </a:t>
            </a:r>
            <a:r>
              <a:rPr lang="en" sz="1800" b="1"/>
              <a:t>wildcard</a:t>
            </a:r>
            <a:r>
              <a:rPr lang="en" sz="1800"/>
              <a:t> to search for all files ending with </a:t>
            </a:r>
            <a:r>
              <a:rPr lang="en" sz="1800" b="1">
                <a:latin typeface="Inconsolata"/>
                <a:ea typeface="Inconsolata"/>
                <a:cs typeface="Inconsolata"/>
                <a:sym typeface="Inconsolata"/>
              </a:rPr>
              <a:t>.txt</a:t>
            </a:r>
            <a:r>
              <a:rPr lang="en" sz="1800"/>
              <a:t>.</a:t>
            </a:r>
            <a:endParaRPr sz="1800"/>
          </a:p>
          <a:p>
            <a:pPr marL="320040" lvl="0" indent="-205740" algn="l" rtl="0">
              <a:lnSpc>
                <a:spcPct val="115000"/>
              </a:lnSpc>
              <a:spcBef>
                <a:spcPts val="800"/>
              </a:spcBef>
              <a:spcAft>
                <a:spcPts val="0"/>
              </a:spcAft>
              <a:buSzPts val="1800"/>
              <a:buChar char="●"/>
            </a:pPr>
            <a:r>
              <a:rPr lang="en" sz="1800"/>
              <a:t>The </a:t>
            </a:r>
            <a:r>
              <a:rPr lang="en" sz="1800" b="1">
                <a:latin typeface="Inconsolata"/>
                <a:ea typeface="Inconsolata"/>
                <a:cs typeface="Inconsolata"/>
                <a:sym typeface="Inconsolata"/>
              </a:rPr>
              <a:t>*</a:t>
            </a:r>
            <a:r>
              <a:rPr lang="en" sz="1800"/>
              <a:t> wildcard symbol indicates that any file ending with </a:t>
            </a:r>
            <a:r>
              <a:rPr lang="en" sz="1800" b="1">
                <a:latin typeface="Inconsolata"/>
                <a:ea typeface="Inconsolata"/>
                <a:cs typeface="Inconsolata"/>
                <a:sym typeface="Inconsolata"/>
              </a:rPr>
              <a:t>.txt </a:t>
            </a:r>
            <a:r>
              <a:rPr lang="en" sz="1800"/>
              <a:t>will be displayed, regardless of what comes before </a:t>
            </a:r>
            <a:r>
              <a:rPr lang="en" sz="1800" b="1">
                <a:solidFill>
                  <a:schemeClr val="dk1"/>
                </a:solidFill>
                <a:latin typeface="Inconsolata"/>
                <a:ea typeface="Inconsolata"/>
                <a:cs typeface="Inconsolata"/>
                <a:sym typeface="Inconsolata"/>
              </a:rPr>
              <a:t>.txt.</a:t>
            </a:r>
            <a:r>
              <a:rPr lang="en" sz="1800"/>
              <a:t> Using wildcards with  </a:t>
            </a:r>
            <a:r>
              <a:rPr lang="en" sz="1800" b="1">
                <a:latin typeface="Inconsolata"/>
                <a:ea typeface="Inconsolata"/>
                <a:cs typeface="Inconsolata"/>
                <a:sym typeface="Inconsolata"/>
              </a:rPr>
              <a:t>find</a:t>
            </a:r>
            <a:r>
              <a:rPr lang="en" sz="1800">
                <a:latin typeface="Arial"/>
                <a:ea typeface="Arial"/>
                <a:cs typeface="Arial"/>
                <a:sym typeface="Arial"/>
              </a:rPr>
              <a:t> </a:t>
            </a:r>
            <a:r>
              <a:rPr lang="en" sz="1800"/>
              <a:t>is called a </a:t>
            </a:r>
            <a:r>
              <a:rPr lang="en" sz="1800" b="1"/>
              <a:t>wildcard search</a:t>
            </a:r>
            <a:r>
              <a:rPr lang="en" sz="1800"/>
              <a:t>.</a:t>
            </a:r>
            <a:endParaRPr sz="1800"/>
          </a:p>
          <a:p>
            <a:pPr marL="320040" lvl="0" indent="-205740" algn="l" rtl="0">
              <a:lnSpc>
                <a:spcPct val="115000"/>
              </a:lnSpc>
              <a:spcBef>
                <a:spcPts val="800"/>
              </a:spcBef>
              <a:spcAft>
                <a:spcPts val="800"/>
              </a:spcAft>
              <a:buClr>
                <a:srgbClr val="24292E"/>
              </a:buClr>
              <a:buSzPts val="1800"/>
              <a:buFont typeface="Arial"/>
              <a:buChar char="●"/>
            </a:pPr>
            <a:r>
              <a:rPr lang="en" sz="1800"/>
              <a:t>With the addition of </a:t>
            </a:r>
            <a:r>
              <a:rPr lang="en" sz="1800" b="1">
                <a:latin typeface="Inconsolata"/>
                <a:ea typeface="Inconsolata"/>
                <a:cs typeface="Inconsolata"/>
                <a:sym typeface="Inconsolata"/>
              </a:rPr>
              <a:t>-iname</a:t>
            </a:r>
            <a:r>
              <a:rPr lang="en" sz="1800"/>
              <a:t>, this example finds all files that end with </a:t>
            </a:r>
            <a:r>
              <a:rPr lang="en" sz="1800" b="1">
                <a:latin typeface="Inconsolata"/>
                <a:ea typeface="Inconsolata"/>
                <a:cs typeface="Inconsolata"/>
                <a:sym typeface="Inconsolata"/>
              </a:rPr>
              <a:t>.txt</a:t>
            </a:r>
            <a:r>
              <a:rPr lang="en" sz="1800">
                <a:latin typeface="Arial"/>
                <a:ea typeface="Arial"/>
                <a:cs typeface="Arial"/>
                <a:sym typeface="Arial"/>
              </a:rPr>
              <a:t> </a:t>
            </a:r>
            <a:r>
              <a:rPr lang="en" sz="1800"/>
              <a:t>or </a:t>
            </a:r>
            <a:r>
              <a:rPr lang="en" sz="1800" b="1">
                <a:latin typeface="Inconsolata"/>
                <a:ea typeface="Inconsolata"/>
                <a:cs typeface="Inconsolata"/>
                <a:sym typeface="Inconsolata"/>
              </a:rPr>
              <a:t>.TXT</a:t>
            </a:r>
            <a:r>
              <a:rPr lang="en" sz="1800">
                <a:latin typeface="Arial"/>
                <a:ea typeface="Arial"/>
                <a:cs typeface="Arial"/>
                <a:sym typeface="Arial"/>
              </a:rPr>
              <a:t> in your current directory </a:t>
            </a:r>
            <a:r>
              <a:rPr lang="en" sz="1800">
                <a:solidFill>
                  <a:srgbClr val="24292E"/>
                </a:solidFill>
                <a:latin typeface="Arial"/>
                <a:ea typeface="Arial"/>
                <a:cs typeface="Arial"/>
                <a:sym typeface="Arial"/>
              </a:rPr>
              <a:t>and its subdirectories. </a:t>
            </a:r>
            <a:endParaRPr sz="1800">
              <a:solidFill>
                <a:srgbClr val="24292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386"/>
        <p:cNvGrpSpPr/>
        <p:nvPr/>
      </p:nvGrpSpPr>
      <p:grpSpPr>
        <a:xfrm>
          <a:off x="0" y="0"/>
          <a:ext cx="0" cy="0"/>
          <a:chOff x="0" y="0"/>
          <a:chExt cx="0" cy="0"/>
        </a:xfrm>
      </p:grpSpPr>
      <p:sp>
        <p:nvSpPr>
          <p:cNvPr id="3387" name="Google Shape;3387;p1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Syntax</a:t>
            </a:r>
            <a:endParaRPr/>
          </a:p>
        </p:txBody>
      </p:sp>
      <p:sp>
        <p:nvSpPr>
          <p:cNvPr id="3388" name="Google Shape;3388;p19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sp>
        <p:nvSpPr>
          <p:cNvPr id="3389" name="Google Shape;3389;p196"/>
          <p:cNvSpPr/>
          <p:nvPr/>
        </p:nvSpPr>
        <p:spPr>
          <a:xfrm rot="10800000">
            <a:off x="1226550" y="1431850"/>
            <a:ext cx="6748200" cy="2962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96"/>
          <p:cNvSpPr txBox="1">
            <a:spLocks noGrp="1"/>
          </p:cNvSpPr>
          <p:nvPr>
            <p:ph type="subTitle" idx="1"/>
          </p:nvPr>
        </p:nvSpPr>
        <p:spPr>
          <a:xfrm>
            <a:off x="-1230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3BE73B"/>
                </a:solidFill>
                <a:latin typeface="Inconsolata"/>
                <a:ea typeface="Inconsolata"/>
                <a:cs typeface="Inconsolata"/>
                <a:sym typeface="Inconsolata"/>
              </a:rPr>
              <a:t>find </a:t>
            </a:r>
            <a:r>
              <a:rPr lang="en" b="1">
                <a:solidFill>
                  <a:srgbClr val="00FFFF"/>
                </a:solidFill>
                <a:latin typeface="Inconsolata"/>
                <a:ea typeface="Inconsolata"/>
                <a:cs typeface="Inconsolata"/>
                <a:sym typeface="Inconsolata"/>
              </a:rPr>
              <a:t>/root/desktop</a:t>
            </a:r>
            <a:r>
              <a:rPr lang="en" b="1">
                <a:solidFill>
                  <a:srgbClr val="3BE73B"/>
                </a:solidFill>
                <a:latin typeface="Inconsolata"/>
                <a:ea typeface="Inconsolata"/>
                <a:cs typeface="Inconsolata"/>
                <a:sym typeface="Inconsolata"/>
              </a:rPr>
              <a:t> -type f -iname log.txt</a:t>
            </a:r>
            <a:endParaRPr b="1">
              <a:solidFill>
                <a:srgbClr val="3BE73B"/>
              </a:solidFill>
              <a:latin typeface="Inconsolata"/>
              <a:ea typeface="Inconsolata"/>
              <a:cs typeface="Inconsolata"/>
              <a:sym typeface="Inconsolata"/>
            </a:endParaRPr>
          </a:p>
          <a:p>
            <a:pPr marL="0" lvl="0" indent="0" algn="l"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391" name="Google Shape;3391;p196"/>
          <p:cNvSpPr txBox="1">
            <a:spLocks noGrp="1"/>
          </p:cNvSpPr>
          <p:nvPr>
            <p:ph type="body" idx="3"/>
          </p:nvPr>
        </p:nvSpPr>
        <p:spPr>
          <a:xfrm>
            <a:off x="1226550" y="1817900"/>
            <a:ext cx="6822300" cy="23478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SzPts val="1800"/>
              <a:buChar char="●"/>
            </a:pPr>
            <a:r>
              <a:rPr lang="en" sz="1800"/>
              <a:t>In the final example, we’re using </a:t>
            </a:r>
            <a:r>
              <a:rPr lang="en" sz="1800" b="1">
                <a:latin typeface="Inconsolata"/>
                <a:ea typeface="Inconsolata"/>
                <a:cs typeface="Inconsolata"/>
                <a:sym typeface="Inconsolata"/>
              </a:rPr>
              <a:t>find</a:t>
            </a:r>
            <a:r>
              <a:rPr lang="en" sz="1800"/>
              <a:t> to search for a file located in </a:t>
            </a:r>
            <a:r>
              <a:rPr lang="en" sz="1800" i="1"/>
              <a:t>another</a:t>
            </a:r>
            <a:r>
              <a:rPr lang="en" sz="1800"/>
              <a:t> directory. Specifically, we’re looking for the case insensitive </a:t>
            </a:r>
            <a:r>
              <a:rPr lang="en" sz="1800" b="1">
                <a:latin typeface="Inconsolata"/>
                <a:ea typeface="Inconsolata"/>
                <a:cs typeface="Inconsolata"/>
                <a:sym typeface="Inconsolata"/>
              </a:rPr>
              <a:t>log.txt</a:t>
            </a:r>
            <a:r>
              <a:rPr lang="en" sz="1800"/>
              <a:t> in the </a:t>
            </a:r>
            <a:r>
              <a:rPr lang="en" sz="1800" b="1">
                <a:latin typeface="Inconsolata"/>
                <a:ea typeface="Inconsolata"/>
                <a:cs typeface="Inconsolata"/>
                <a:sym typeface="Inconsolata"/>
              </a:rPr>
              <a:t>/root/desktop</a:t>
            </a:r>
            <a:r>
              <a:rPr lang="en" sz="1800"/>
              <a:t> directory.</a:t>
            </a:r>
            <a:endParaRPr sz="1800"/>
          </a:p>
          <a:p>
            <a:pPr marL="320040" lvl="0" indent="-205740" algn="l" rtl="0">
              <a:lnSpc>
                <a:spcPct val="115000"/>
              </a:lnSpc>
              <a:spcBef>
                <a:spcPts val="800"/>
              </a:spcBef>
              <a:spcAft>
                <a:spcPts val="800"/>
              </a:spcAft>
              <a:buSzPts val="1800"/>
              <a:buChar char="●"/>
            </a:pPr>
            <a:r>
              <a:rPr lang="en" sz="1800"/>
              <a:t>We place the desired directory after the </a:t>
            </a:r>
            <a:r>
              <a:rPr lang="en" sz="1800" b="1">
                <a:latin typeface="Inconsolata"/>
                <a:ea typeface="Inconsolata"/>
                <a:cs typeface="Inconsolata"/>
                <a:sym typeface="Inconsolata"/>
              </a:rPr>
              <a:t>find</a:t>
            </a:r>
            <a:r>
              <a:rPr lang="en" sz="1800"/>
              <a:t> command and before the the </a:t>
            </a:r>
            <a:r>
              <a:rPr lang="en" sz="1800" b="1">
                <a:latin typeface="Inconsolata"/>
                <a:ea typeface="Inconsolata"/>
                <a:cs typeface="Inconsolata"/>
                <a:sym typeface="Inconsolata"/>
              </a:rPr>
              <a:t>-type</a:t>
            </a:r>
            <a:r>
              <a:rPr lang="en" sz="1800"/>
              <a:t> option.</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3395"/>
        <p:cNvGrpSpPr/>
        <p:nvPr/>
      </p:nvGrpSpPr>
      <p:grpSpPr>
        <a:xfrm>
          <a:off x="0" y="0"/>
          <a:ext cx="0" cy="0"/>
          <a:chOff x="0" y="0"/>
          <a:chExt cx="0" cy="0"/>
        </a:xfrm>
      </p:grpSpPr>
      <p:sp>
        <p:nvSpPr>
          <p:cNvPr id="3396" name="Google Shape;3396;p1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Syntax for Finding Directories</a:t>
            </a:r>
            <a:endParaRPr/>
          </a:p>
        </p:txBody>
      </p:sp>
      <p:sp>
        <p:nvSpPr>
          <p:cNvPr id="3397" name="Google Shape;3397;p197"/>
          <p:cNvSpPr txBox="1">
            <a:spLocks noGrp="1"/>
          </p:cNvSpPr>
          <p:nvPr>
            <p:ph type="subTitle" idx="1"/>
          </p:nvPr>
        </p:nvSpPr>
        <p:spPr>
          <a:xfrm>
            <a:off x="0" y="675975"/>
            <a:ext cx="8869800" cy="647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find directories with the same syntax, but add </a:t>
            </a:r>
            <a:r>
              <a:rPr lang="en" b="1">
                <a:latin typeface="Inconsolata"/>
                <a:ea typeface="Inconsolata"/>
                <a:cs typeface="Inconsolata"/>
                <a:sym typeface="Inconsolata"/>
              </a:rPr>
              <a:t>-d</a:t>
            </a:r>
            <a:r>
              <a:rPr lang="en"/>
              <a:t> as the </a:t>
            </a:r>
            <a:r>
              <a:rPr lang="en" b="1">
                <a:latin typeface="Inconsolata"/>
                <a:ea typeface="Inconsolata"/>
                <a:cs typeface="Inconsolata"/>
                <a:sym typeface="Inconsolata"/>
              </a:rPr>
              <a:t>type</a:t>
            </a:r>
            <a:r>
              <a:rPr lang="en"/>
              <a:t> parameter. </a:t>
            </a:r>
            <a:endParaRPr/>
          </a:p>
        </p:txBody>
      </p:sp>
      <p:graphicFrame>
        <p:nvGraphicFramePr>
          <p:cNvPr id="3398" name="Google Shape;3398;p197"/>
          <p:cNvGraphicFramePr/>
          <p:nvPr/>
        </p:nvGraphicFramePr>
        <p:xfrm>
          <a:off x="1252638" y="1555238"/>
          <a:ext cx="6638725" cy="2117360"/>
        </p:xfrm>
        <a:graphic>
          <a:graphicData uri="http://schemas.openxmlformats.org/drawingml/2006/table">
            <a:tbl>
              <a:tblPr>
                <a:noFill/>
                <a:tableStyleId>{70C49271-27D2-45C7-AFBA-60BD7FB7B3F3}</a:tableStyleId>
              </a:tblPr>
              <a:tblGrid>
                <a:gridCol w="6638725">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1200"/>
                        </a:spcAft>
                        <a:buNone/>
                      </a:pPr>
                      <a:r>
                        <a:rPr lang="en" sz="1800" b="1">
                          <a:solidFill>
                            <a:srgbClr val="3BE73B"/>
                          </a:solidFill>
                          <a:latin typeface="Inconsolata"/>
                          <a:ea typeface="Inconsolata"/>
                          <a:cs typeface="Inconsolata"/>
                          <a:sym typeface="Inconsolata"/>
                        </a:rPr>
                        <a:t>find </a:t>
                      </a:r>
                      <a:r>
                        <a:rPr lang="en" sz="1800" b="1">
                          <a:solidFill>
                            <a:srgbClr val="00FFFF"/>
                          </a:solidFill>
                          <a:latin typeface="Inconsolata"/>
                          <a:ea typeface="Inconsolata"/>
                          <a:cs typeface="Inconsolata"/>
                          <a:sym typeface="Inconsolata"/>
                        </a:rPr>
                        <a:t>-type d</a:t>
                      </a:r>
                      <a:endParaRPr sz="1800" b="1">
                        <a:solidFill>
                          <a:srgbClr val="00FFFF"/>
                        </a:solidFill>
                        <a:latin typeface="Inconsolata"/>
                        <a:ea typeface="Inconsolata"/>
                        <a:cs typeface="Inconsolata"/>
                        <a:sym typeface="Inconsolata"/>
                      </a:endParaRPr>
                    </a:p>
                  </a:txBody>
                  <a:tcPr marL="91425" marR="91425" marT="137150" marB="0">
                    <a:solidFill>
                      <a:srgbClr val="000000"/>
                    </a:solidFill>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 sz="1800" b="1">
                          <a:solidFill>
                            <a:srgbClr val="3BE73B"/>
                          </a:solidFill>
                          <a:latin typeface="Inconsolata"/>
                          <a:ea typeface="Inconsolata"/>
                          <a:cs typeface="Inconsolata"/>
                          <a:sym typeface="Inconsolata"/>
                        </a:rPr>
                        <a:t>find -type d </a:t>
                      </a:r>
                      <a:r>
                        <a:rPr lang="en" sz="1800" b="1">
                          <a:solidFill>
                            <a:srgbClr val="00FFFF"/>
                          </a:solidFill>
                          <a:latin typeface="Inconsolata"/>
                          <a:ea typeface="Inconsolata"/>
                          <a:cs typeface="Inconsolata"/>
                          <a:sym typeface="Inconsolata"/>
                        </a:rPr>
                        <a:t>-name</a:t>
                      </a:r>
                      <a:r>
                        <a:rPr lang="en" sz="1800" b="1">
                          <a:solidFill>
                            <a:srgbClr val="00FF00"/>
                          </a:solidFill>
                          <a:latin typeface="Inconsolata"/>
                          <a:ea typeface="Inconsolata"/>
                          <a:cs typeface="Inconsolata"/>
                          <a:sym typeface="Inconsolata"/>
                        </a:rPr>
                        <a:t> </a:t>
                      </a:r>
                      <a:r>
                        <a:rPr lang="en" sz="1800" b="1">
                          <a:solidFill>
                            <a:srgbClr val="3BE73B"/>
                          </a:solidFill>
                          <a:latin typeface="Inconsolata"/>
                          <a:ea typeface="Inconsolata"/>
                          <a:cs typeface="Inconsolata"/>
                          <a:sym typeface="Inconsolata"/>
                        </a:rPr>
                        <a:t>logs</a:t>
                      </a:r>
                      <a:endParaRPr sz="1800" b="1">
                        <a:solidFill>
                          <a:srgbClr val="3BE73B"/>
                        </a:solidFill>
                        <a:latin typeface="Inconsolata"/>
                        <a:ea typeface="Inconsolata"/>
                        <a:cs typeface="Inconsolata"/>
                        <a:sym typeface="Inconsolata"/>
                      </a:endParaRPr>
                    </a:p>
                  </a:txBody>
                  <a:tcPr marL="91425" marR="91425" marT="137150" marB="0">
                    <a:solidFill>
                      <a:srgbClr val="000000"/>
                    </a:solidFill>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 sz="1800" b="1">
                          <a:solidFill>
                            <a:srgbClr val="3BE73B"/>
                          </a:solidFill>
                          <a:latin typeface="Inconsolata"/>
                          <a:ea typeface="Inconsolata"/>
                          <a:cs typeface="Inconsolata"/>
                          <a:sym typeface="Inconsolata"/>
                        </a:rPr>
                        <a:t>find -type d </a:t>
                      </a:r>
                      <a:r>
                        <a:rPr lang="en" sz="1800" b="1">
                          <a:solidFill>
                            <a:srgbClr val="00FFFF"/>
                          </a:solidFill>
                          <a:latin typeface="Inconsolata"/>
                          <a:ea typeface="Inconsolata"/>
                          <a:cs typeface="Inconsolata"/>
                          <a:sym typeface="Inconsolata"/>
                        </a:rPr>
                        <a:t>-iname</a:t>
                      </a:r>
                      <a:r>
                        <a:rPr lang="en" sz="1800" b="1">
                          <a:solidFill>
                            <a:srgbClr val="3BE73B"/>
                          </a:solidFill>
                          <a:latin typeface="Inconsolata"/>
                          <a:ea typeface="Inconsolata"/>
                          <a:cs typeface="Inconsolata"/>
                          <a:sym typeface="Inconsolata"/>
                        </a:rPr>
                        <a:t> logs</a:t>
                      </a:r>
                      <a:endParaRPr sz="1800" b="1">
                        <a:solidFill>
                          <a:srgbClr val="3BE73B"/>
                        </a:solidFill>
                        <a:latin typeface="Inconsolata"/>
                        <a:ea typeface="Inconsolata"/>
                        <a:cs typeface="Inconsolata"/>
                        <a:sym typeface="Inconsolata"/>
                      </a:endParaRPr>
                    </a:p>
                  </a:txBody>
                  <a:tcPr marL="91425" marR="91425" marT="137150" marB="0">
                    <a:solidFill>
                      <a:srgbClr val="000000"/>
                    </a:solidFill>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1200"/>
                        </a:spcAft>
                        <a:buNone/>
                      </a:pPr>
                      <a:r>
                        <a:rPr lang="en" sz="1800" b="1">
                          <a:solidFill>
                            <a:srgbClr val="3BE73B"/>
                          </a:solidFill>
                          <a:latin typeface="Inconsolata"/>
                          <a:ea typeface="Inconsolata"/>
                          <a:cs typeface="Inconsolata"/>
                          <a:sym typeface="Inconsolata"/>
                        </a:rPr>
                        <a:t>find -type d -iname </a:t>
                      </a:r>
                      <a:r>
                        <a:rPr lang="en" sz="1800" b="1">
                          <a:solidFill>
                            <a:srgbClr val="00FFFF"/>
                          </a:solidFill>
                          <a:latin typeface="Inconsolata"/>
                          <a:ea typeface="Inconsolata"/>
                          <a:cs typeface="Inconsolata"/>
                          <a:sym typeface="Inconsolata"/>
                        </a:rPr>
                        <a:t>*</a:t>
                      </a:r>
                      <a:r>
                        <a:rPr lang="en" sz="1800" b="1">
                          <a:solidFill>
                            <a:srgbClr val="3BE73B"/>
                          </a:solidFill>
                          <a:latin typeface="Inconsolata"/>
                          <a:ea typeface="Inconsolata"/>
                          <a:cs typeface="Inconsolata"/>
                          <a:sym typeface="Inconsolata"/>
                        </a:rPr>
                        <a:t>1013</a:t>
                      </a:r>
                      <a:endParaRPr sz="1800" b="1">
                        <a:solidFill>
                          <a:srgbClr val="3BE73B"/>
                        </a:solidFill>
                        <a:latin typeface="Inconsolata"/>
                        <a:ea typeface="Inconsolata"/>
                        <a:cs typeface="Inconsolata"/>
                        <a:sym typeface="Inconsolata"/>
                      </a:endParaRPr>
                    </a:p>
                  </a:txBody>
                  <a:tcPr marL="91425" marR="91425" marT="137150" marB="0">
                    <a:solidFill>
                      <a:srgbClr val="000000"/>
                    </a:solidFill>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1200"/>
                        </a:spcAft>
                        <a:buNone/>
                      </a:pPr>
                      <a:r>
                        <a:rPr lang="en" sz="1800" b="1">
                          <a:solidFill>
                            <a:srgbClr val="3BE73B"/>
                          </a:solidFill>
                          <a:latin typeface="Inconsolata"/>
                          <a:ea typeface="Inconsolata"/>
                          <a:cs typeface="Inconsolata"/>
                          <a:sym typeface="Inconsolata"/>
                        </a:rPr>
                        <a:t>find </a:t>
                      </a:r>
                      <a:r>
                        <a:rPr lang="en" sz="1800" b="1">
                          <a:solidFill>
                            <a:srgbClr val="00FFFF"/>
                          </a:solidFill>
                          <a:latin typeface="Inconsolata"/>
                          <a:ea typeface="Inconsolata"/>
                          <a:cs typeface="Inconsolata"/>
                          <a:sym typeface="Inconsolata"/>
                        </a:rPr>
                        <a:t>/root/desktop</a:t>
                      </a:r>
                      <a:r>
                        <a:rPr lang="en" sz="1800" b="1">
                          <a:solidFill>
                            <a:srgbClr val="3BE73B"/>
                          </a:solidFill>
                          <a:latin typeface="Inconsolata"/>
                          <a:ea typeface="Inconsolata"/>
                          <a:cs typeface="Inconsolata"/>
                          <a:sym typeface="Inconsolata"/>
                        </a:rPr>
                        <a:t> -type d -iname logs</a:t>
                      </a:r>
                      <a:endParaRPr sz="1800" b="1">
                        <a:solidFill>
                          <a:srgbClr val="3BE73B"/>
                        </a:solidFill>
                        <a:latin typeface="Inconsolata"/>
                        <a:ea typeface="Inconsolata"/>
                        <a:cs typeface="Inconsolata"/>
                        <a:sym typeface="Inconsolata"/>
                      </a:endParaRPr>
                    </a:p>
                  </a:txBody>
                  <a:tcPr marL="91425" marR="91425" marT="137150" marB="0">
                    <a:solidFill>
                      <a:srgbClr val="000000"/>
                    </a:solidFill>
                  </a:tcPr>
                </a:tc>
                <a:extLst>
                  <a:ext uri="{0D108BD9-81ED-4DB2-BD59-A6C34878D82A}">
                    <a16:rowId xmlns:a16="http://schemas.microsoft.com/office/drawing/2014/main" val="10004"/>
                  </a:ext>
                </a:extLst>
              </a:tr>
            </a:tbl>
          </a:graphicData>
        </a:graphic>
      </p:graphicFrame>
      <p:sp>
        <p:nvSpPr>
          <p:cNvPr id="3399" name="Google Shape;3399;p19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403"/>
        <p:cNvGrpSpPr/>
        <p:nvPr/>
      </p:nvGrpSpPr>
      <p:grpSpPr>
        <a:xfrm>
          <a:off x="0" y="0"/>
          <a:ext cx="0" cy="0"/>
          <a:chOff x="0" y="0"/>
          <a:chExt cx="0" cy="0"/>
        </a:xfrm>
      </p:grpSpPr>
      <p:sp>
        <p:nvSpPr>
          <p:cNvPr id="3404" name="Google Shape;3404;p1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find</a:t>
            </a:r>
            <a:r>
              <a:rPr lang="en"/>
              <a:t> Demo Setup</a:t>
            </a:r>
            <a:endParaRPr/>
          </a:p>
        </p:txBody>
      </p:sp>
      <p:sp>
        <p:nvSpPr>
          <p:cNvPr id="3405" name="Google Shape;3405;p19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54</a:t>
            </a:fld>
            <a:endParaRPr sz="600"/>
          </a:p>
        </p:txBody>
      </p:sp>
      <p:sp>
        <p:nvSpPr>
          <p:cNvPr id="3406" name="Google Shape;3406;p1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the next demonstration, we’ll use the following scenario: </a:t>
            </a:r>
            <a:endParaRPr/>
          </a:p>
          <a:p>
            <a:pPr marL="0" lvl="0" indent="0" algn="l" rtl="0">
              <a:spcBef>
                <a:spcPts val="0"/>
              </a:spcBef>
              <a:spcAft>
                <a:spcPts val="0"/>
              </a:spcAft>
              <a:buNone/>
            </a:pPr>
            <a:endParaRPr/>
          </a:p>
        </p:txBody>
      </p:sp>
      <p:sp>
        <p:nvSpPr>
          <p:cNvPr id="3407" name="Google Shape;3407;p198"/>
          <p:cNvSpPr txBox="1">
            <a:spLocks noGrp="1"/>
          </p:cNvSpPr>
          <p:nvPr>
            <p:ph type="body" idx="2"/>
          </p:nvPr>
        </p:nvSpPr>
        <p:spPr>
          <a:xfrm>
            <a:off x="175" y="1284250"/>
            <a:ext cx="9144000" cy="974400"/>
          </a:xfrm>
          <a:prstGeom prst="rect">
            <a:avLst/>
          </a:prstGeom>
        </p:spPr>
        <p:txBody>
          <a:bodyPr spcFirstLastPara="1" wrap="square" lIns="457200" tIns="0" rIns="457200" bIns="914400" anchor="t" anchorCtr="0">
            <a:noAutofit/>
          </a:bodyPr>
          <a:lstStyle/>
          <a:p>
            <a:pPr marL="320040" lvl="0" indent="-205740" algn="l" rtl="0">
              <a:lnSpc>
                <a:spcPct val="114000"/>
              </a:lnSpc>
              <a:spcBef>
                <a:spcPts val="0"/>
              </a:spcBef>
              <a:spcAft>
                <a:spcPts val="0"/>
              </a:spcAft>
              <a:buSzPts val="1800"/>
              <a:buChar char="●"/>
            </a:pPr>
            <a:r>
              <a:rPr lang="en" sz="1800"/>
              <a:t>Your manager at ACME has tasked you with finding logs for a certain type of web server called </a:t>
            </a:r>
            <a:r>
              <a:rPr lang="en" sz="1800" b="1"/>
              <a:t>Apache</a:t>
            </a:r>
            <a:r>
              <a:rPr lang="en" sz="1800"/>
              <a:t>, for the date of </a:t>
            </a:r>
            <a:r>
              <a:rPr lang="en" sz="1800" b="1"/>
              <a:t>October 13th</a:t>
            </a:r>
            <a:r>
              <a:rPr lang="en" sz="1800"/>
              <a:t>.</a:t>
            </a:r>
            <a:endParaRPr sz="1800"/>
          </a:p>
          <a:p>
            <a:pPr marL="320040" lvl="0" indent="-205740" algn="l" rtl="0">
              <a:lnSpc>
                <a:spcPct val="114000"/>
              </a:lnSpc>
              <a:spcBef>
                <a:spcPts val="800"/>
              </a:spcBef>
              <a:spcAft>
                <a:spcPts val="0"/>
              </a:spcAft>
              <a:buSzPts val="1800"/>
              <a:buChar char="●"/>
            </a:pPr>
            <a:r>
              <a:rPr lang="en" sz="1800"/>
              <a:t>They told you that the directory should be named </a:t>
            </a:r>
            <a:r>
              <a:rPr lang="en" sz="1800" b="1">
                <a:latin typeface="Inconsolata"/>
                <a:ea typeface="Inconsolata"/>
                <a:cs typeface="Inconsolata"/>
                <a:sym typeface="Inconsolata"/>
              </a:rPr>
              <a:t>apache</a:t>
            </a:r>
            <a:r>
              <a:rPr lang="en" sz="1800"/>
              <a:t> and the log files should have the date noted as </a:t>
            </a:r>
            <a:r>
              <a:rPr lang="en" sz="1800" b="1">
                <a:latin typeface="Inconsolata"/>
                <a:ea typeface="Inconsolata"/>
                <a:cs typeface="Inconsolata"/>
                <a:sym typeface="Inconsolata"/>
              </a:rPr>
              <a:t>1013</a:t>
            </a:r>
            <a:r>
              <a:rPr lang="en" sz="1800"/>
              <a:t> in their file names. </a:t>
            </a:r>
            <a:endParaRPr sz="1800"/>
          </a:p>
          <a:p>
            <a:pPr marL="320040" lvl="0" indent="-205740" algn="l" rtl="0">
              <a:lnSpc>
                <a:spcPct val="114000"/>
              </a:lnSpc>
              <a:spcBef>
                <a:spcPts val="800"/>
              </a:spcBef>
              <a:spcAft>
                <a:spcPts val="800"/>
              </a:spcAft>
              <a:buSzPts val="1800"/>
              <a:buChar char="●"/>
            </a:pPr>
            <a:r>
              <a:rPr lang="en" sz="1800"/>
              <a:t>Since there are many directories, you will use the </a:t>
            </a:r>
            <a:r>
              <a:rPr lang="en" sz="1800" b="1">
                <a:latin typeface="Inconsolata"/>
                <a:ea typeface="Inconsolata"/>
                <a:cs typeface="Inconsolata"/>
                <a:sym typeface="Inconsolata"/>
              </a:rPr>
              <a:t>find</a:t>
            </a:r>
            <a:r>
              <a:rPr lang="en" sz="1800"/>
              <a:t> command to complete these tasks.</a:t>
            </a:r>
            <a:endParaRPr sz="1800"/>
          </a:p>
        </p:txBody>
      </p:sp>
      <p:sp>
        <p:nvSpPr>
          <p:cNvPr id="3408" name="Google Shape;3408;p198"/>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a:t>
            </a:r>
            <a:r>
              <a:rPr lang="en"/>
              <a:t>: 15 Minutes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12"/>
        <p:cNvGrpSpPr/>
        <p:nvPr/>
      </p:nvGrpSpPr>
      <p:grpSpPr>
        <a:xfrm>
          <a:off x="0" y="0"/>
          <a:ext cx="0" cy="0"/>
          <a:chOff x="0" y="0"/>
          <a:chExt cx="0" cy="0"/>
        </a:xfrm>
      </p:grpSpPr>
      <p:sp>
        <p:nvSpPr>
          <p:cNvPr id="3413" name="Google Shape;3413;p19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latin typeface="Inconsolata"/>
                <a:ea typeface="Inconsolata"/>
                <a:cs typeface="Inconsolata"/>
                <a:sym typeface="Inconsolata"/>
              </a:rPr>
              <a:t>find</a:t>
            </a:r>
            <a:endParaRPr>
              <a:solidFill>
                <a:srgbClr val="FFFFFF"/>
              </a:solidFill>
              <a:latin typeface="Inconsolata"/>
              <a:ea typeface="Inconsolata"/>
              <a:cs typeface="Inconsolata"/>
              <a:sym typeface="Inconsolata"/>
            </a:endParaRPr>
          </a:p>
        </p:txBody>
      </p:sp>
      <p:sp>
        <p:nvSpPr>
          <p:cNvPr id="3414" name="Google Shape;3414;p19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55</a:t>
            </a:fld>
            <a:endParaRPr sz="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418"/>
        <p:cNvGrpSpPr/>
        <p:nvPr/>
      </p:nvGrpSpPr>
      <p:grpSpPr>
        <a:xfrm>
          <a:off x="0" y="0"/>
          <a:ext cx="0" cy="0"/>
          <a:chOff x="0" y="0"/>
          <a:chExt cx="0" cy="0"/>
        </a:xfrm>
      </p:grpSpPr>
      <p:sp>
        <p:nvSpPr>
          <p:cNvPr id="3419" name="Google Shape;3419;p2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Review: </a:t>
            </a:r>
            <a:r>
              <a:rPr lang="en" b="1">
                <a:solidFill>
                  <a:srgbClr val="F3F3F3"/>
                </a:solidFill>
                <a:highlight>
                  <a:srgbClr val="434343"/>
                </a:highlight>
                <a:latin typeface="Inconsolata"/>
                <a:ea typeface="Inconsolata"/>
                <a:cs typeface="Inconsolata"/>
                <a:sym typeface="Inconsolata"/>
              </a:rPr>
              <a:t>find</a:t>
            </a:r>
            <a:r>
              <a:rPr lang="en">
                <a:solidFill>
                  <a:schemeClr val="dk1"/>
                </a:solidFill>
                <a:latin typeface="Roboto Light"/>
                <a:ea typeface="Roboto Light"/>
                <a:cs typeface="Roboto Light"/>
                <a:sym typeface="Roboto Light"/>
              </a:rPr>
              <a:t>ing your Way</a:t>
            </a:r>
            <a:r>
              <a:rPr lang="en"/>
              <a:t> </a:t>
            </a:r>
            <a:endParaRPr/>
          </a:p>
        </p:txBody>
      </p:sp>
      <p:sp>
        <p:nvSpPr>
          <p:cNvPr id="3420" name="Google Shape;3420;p2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previous demo covered the following concepts:</a:t>
            </a:r>
            <a:endParaRPr/>
          </a:p>
        </p:txBody>
      </p:sp>
      <p:sp>
        <p:nvSpPr>
          <p:cNvPr id="3421" name="Google Shape;3421;p200"/>
          <p:cNvSpPr txBox="1">
            <a:spLocks noGrp="1"/>
          </p:cNvSpPr>
          <p:nvPr>
            <p:ph type="body" idx="2"/>
          </p:nvPr>
        </p:nvSpPr>
        <p:spPr>
          <a:xfrm>
            <a:off x="175" y="1284250"/>
            <a:ext cx="9144000" cy="3199200"/>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b="1">
                <a:latin typeface="Inconsolata"/>
                <a:ea typeface="Inconsolata"/>
                <a:cs typeface="Inconsolata"/>
                <a:sym typeface="Inconsolata"/>
              </a:rPr>
              <a:t>find</a:t>
            </a:r>
            <a:r>
              <a:rPr lang="en" sz="1800"/>
              <a:t>: Command-line command used to locate a file or a directory.</a:t>
            </a:r>
            <a:endParaRPr sz="1800"/>
          </a:p>
          <a:p>
            <a:pPr marL="320040" lvl="0" indent="-205740" algn="l" rtl="0">
              <a:spcBef>
                <a:spcPts val="800"/>
              </a:spcBef>
              <a:spcAft>
                <a:spcPts val="0"/>
              </a:spcAft>
              <a:buSzPts val="1800"/>
              <a:buChar char="●"/>
            </a:pPr>
            <a:r>
              <a:rPr lang="en" sz="1800" b="1">
                <a:latin typeface="Inconsolata"/>
                <a:ea typeface="Inconsolata"/>
                <a:cs typeface="Inconsolata"/>
                <a:sym typeface="Inconsolata"/>
              </a:rPr>
              <a:t>type f</a:t>
            </a:r>
            <a:r>
              <a:rPr lang="en" sz="1800"/>
              <a:t>: An option used to find files.</a:t>
            </a:r>
            <a:endParaRPr sz="1800"/>
          </a:p>
          <a:p>
            <a:pPr marL="320040" lvl="0" indent="-205740" algn="l" rtl="0">
              <a:spcBef>
                <a:spcPts val="800"/>
              </a:spcBef>
              <a:spcAft>
                <a:spcPts val="0"/>
              </a:spcAft>
              <a:buSzPts val="1800"/>
              <a:buChar char="●"/>
            </a:pPr>
            <a:r>
              <a:rPr lang="en" sz="1800" b="1">
                <a:latin typeface="Inconsolata"/>
                <a:ea typeface="Inconsolata"/>
                <a:cs typeface="Inconsolata"/>
                <a:sym typeface="Inconsolata"/>
              </a:rPr>
              <a:t>type d</a:t>
            </a:r>
            <a:r>
              <a:rPr lang="en" sz="1800"/>
              <a:t>: An option used to find directories.</a:t>
            </a:r>
            <a:endParaRPr sz="1800"/>
          </a:p>
          <a:p>
            <a:pPr marL="320040" lvl="0" indent="-205740" algn="l" rtl="0">
              <a:spcBef>
                <a:spcPts val="800"/>
              </a:spcBef>
              <a:spcAft>
                <a:spcPts val="0"/>
              </a:spcAft>
              <a:buSzPts val="1800"/>
              <a:buChar char="●"/>
            </a:pPr>
            <a:r>
              <a:rPr lang="en" sz="1800" b="1">
                <a:latin typeface="Inconsolata"/>
                <a:ea typeface="Inconsolata"/>
                <a:cs typeface="Inconsolata"/>
                <a:sym typeface="Inconsolata"/>
              </a:rPr>
              <a:t>name:</a:t>
            </a:r>
            <a:r>
              <a:rPr lang="en" sz="1800"/>
              <a:t> Additional option used to find specific file of directory names.</a:t>
            </a:r>
            <a:endParaRPr sz="1800"/>
          </a:p>
          <a:p>
            <a:pPr marL="320040" lvl="0" indent="-205740" algn="l" rtl="0">
              <a:spcBef>
                <a:spcPts val="800"/>
              </a:spcBef>
              <a:spcAft>
                <a:spcPts val="800"/>
              </a:spcAft>
              <a:buSzPts val="1800"/>
              <a:buChar char="●"/>
            </a:pPr>
            <a:r>
              <a:rPr lang="en" sz="1800" b="1">
                <a:latin typeface="Inconsolata"/>
                <a:ea typeface="Inconsolata"/>
                <a:cs typeface="Inconsolata"/>
                <a:sym typeface="Inconsolata"/>
              </a:rPr>
              <a:t>iname</a:t>
            </a:r>
            <a:r>
              <a:rPr lang="en" sz="1800"/>
              <a:t>: Additional option used to find case-insensitive names.</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25"/>
        <p:cNvGrpSpPr/>
        <p:nvPr/>
      </p:nvGrpSpPr>
      <p:grpSpPr>
        <a:xfrm>
          <a:off x="0" y="0"/>
          <a:ext cx="0" cy="0"/>
          <a:chOff x="0" y="0"/>
          <a:chExt cx="0" cy="0"/>
        </a:xfrm>
      </p:grpSpPr>
      <p:sp>
        <p:nvSpPr>
          <p:cNvPr id="3426" name="Google Shape;3426;p20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18 Minutes</a:t>
            </a:r>
            <a:endParaRPr/>
          </a:p>
        </p:txBody>
      </p:sp>
      <p:sp>
        <p:nvSpPr>
          <p:cNvPr id="3427" name="Google Shape;3427;p20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a:t>
            </a:r>
            <a:r>
              <a:rPr lang="en" sz="2500" b="1">
                <a:latin typeface="Inconsolata"/>
                <a:ea typeface="Inconsolata"/>
                <a:cs typeface="Inconsolata"/>
                <a:sym typeface="Inconsolata"/>
              </a:rPr>
              <a:t>find</a:t>
            </a:r>
            <a:r>
              <a:rPr lang="en"/>
              <a:t>ing</a:t>
            </a:r>
            <a:r>
              <a:rPr lang="en">
                <a:solidFill>
                  <a:schemeClr val="dk1"/>
                </a:solidFill>
                <a:latin typeface="Roboto Light"/>
                <a:ea typeface="Roboto Light"/>
                <a:cs typeface="Roboto Light"/>
                <a:sym typeface="Roboto Light"/>
              </a:rPr>
              <a:t> Your Way</a:t>
            </a:r>
            <a:endParaRPr sz="1100">
              <a:solidFill>
                <a:schemeClr val="dk1"/>
              </a:solidFill>
              <a:latin typeface="Arial"/>
              <a:ea typeface="Arial"/>
              <a:cs typeface="Arial"/>
              <a:sym typeface="Arial"/>
            </a:endParaRPr>
          </a:p>
          <a:p>
            <a:pPr marL="0" lvl="0" indent="0" algn="l" rtl="0">
              <a:lnSpc>
                <a:spcPct val="115000"/>
              </a:lnSpc>
              <a:spcBef>
                <a:spcPts val="600"/>
              </a:spcBef>
              <a:spcAft>
                <a:spcPts val="800"/>
              </a:spcAft>
              <a:buClr>
                <a:schemeClr val="dk1"/>
              </a:buClr>
              <a:buSzPts val="1100"/>
              <a:buFont typeface="Arial"/>
              <a:buNone/>
            </a:pPr>
            <a:r>
              <a:rPr lang="en" sz="1800">
                <a:solidFill>
                  <a:schemeClr val="dk1"/>
                </a:solidFill>
                <a:latin typeface="Roboto Light"/>
                <a:ea typeface="Roboto Light"/>
                <a:cs typeface="Roboto Light"/>
                <a:sym typeface="Roboto Light"/>
              </a:rPr>
              <a:t>Your manager at Wonka Corp has tasked you with searching through the </a:t>
            </a:r>
            <a:r>
              <a:rPr lang="en" sz="1800"/>
              <a:t>PeanutButtery.net</a:t>
            </a:r>
            <a:r>
              <a:rPr lang="en" sz="1800">
                <a:latin typeface="Roboto Light"/>
                <a:ea typeface="Roboto Light"/>
                <a:cs typeface="Roboto Light"/>
                <a:sym typeface="Roboto Light"/>
              </a:rPr>
              <a:t> </a:t>
            </a:r>
            <a:r>
              <a:rPr lang="en" sz="1800">
                <a:solidFill>
                  <a:schemeClr val="dk1"/>
                </a:solidFill>
                <a:latin typeface="Roboto Light"/>
                <a:ea typeface="Roboto Light"/>
                <a:cs typeface="Roboto Light"/>
                <a:sym typeface="Roboto Light"/>
              </a:rPr>
              <a:t>server’s files and file directories to uncover secret recipes they believe are hidden in the file system.</a:t>
            </a:r>
            <a:endParaRPr sz="1800">
              <a:solidFill>
                <a:srgbClr val="24292E"/>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431"/>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pic>
        <p:nvPicPr>
          <p:cNvPr id="3436" name="Google Shape;3436;p203"/>
          <p:cNvPicPr preferRelativeResize="0"/>
          <p:nvPr/>
        </p:nvPicPr>
        <p:blipFill rotWithShape="1">
          <a:blip r:embed="rId3">
            <a:alphaModFix/>
          </a:blip>
          <a:srcRect/>
          <a:stretch/>
        </p:blipFill>
        <p:spPr>
          <a:xfrm>
            <a:off x="0" y="0"/>
            <a:ext cx="9143971" cy="5143500"/>
          </a:xfrm>
          <a:prstGeom prst="rect">
            <a:avLst/>
          </a:prstGeom>
          <a:noFill/>
          <a:ln>
            <a:noFill/>
          </a:ln>
        </p:spPr>
      </p:pic>
      <p:pic>
        <p:nvPicPr>
          <p:cNvPr id="3437" name="Google Shape;3437;p203"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25875" y="3386400"/>
            <a:ext cx="2032000" cy="1524000"/>
          </a:xfrm>
          <a:prstGeom prst="rect">
            <a:avLst/>
          </a:prstGeom>
          <a:noFill/>
          <a:ln>
            <a:noFill/>
          </a:ln>
        </p:spPr>
      </p:pic>
      <p:sp>
        <p:nvSpPr>
          <p:cNvPr id="3438" name="Google Shape;3438;p20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59</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106"/>
        <p:cNvGrpSpPr/>
        <p:nvPr/>
      </p:nvGrpSpPr>
      <p:grpSpPr>
        <a:xfrm>
          <a:off x="0" y="0"/>
          <a:ext cx="0" cy="0"/>
          <a:chOff x="0" y="0"/>
          <a:chExt cx="0" cy="0"/>
        </a:xfrm>
      </p:grpSpPr>
      <p:sp>
        <p:nvSpPr>
          <p:cNvPr id="3107" name="Google Shape;3107;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108" name="Google Shape;3108;p1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Commands for making and removing files and directories: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3109" name="Google Shape;3109;p162"/>
          <p:cNvGraphicFramePr/>
          <p:nvPr/>
        </p:nvGraphicFramePr>
        <p:xfrm>
          <a:off x="441000" y="1248913"/>
          <a:ext cx="7730100" cy="1828680"/>
        </p:xfrm>
        <a:graphic>
          <a:graphicData uri="http://schemas.openxmlformats.org/drawingml/2006/table">
            <a:tbl>
              <a:tblPr>
                <a:noFill/>
                <a:tableStyleId>{70C49271-27D2-45C7-AFBA-60BD7FB7B3F3}</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mkdir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rmdir</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touch</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EFEFEF"/>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rm</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FFFFFF"/>
                    </a:solidFill>
                  </a:tcPr>
                </a:tc>
                <a:extLst>
                  <a:ext uri="{0D108BD9-81ED-4DB2-BD59-A6C34878D82A}">
                    <a16:rowId xmlns:a16="http://schemas.microsoft.com/office/drawing/2014/main" val="10003"/>
                  </a:ext>
                </a:extLst>
              </a:tr>
            </a:tbl>
          </a:graphicData>
        </a:graphic>
      </p:graphicFrame>
      <p:sp>
        <p:nvSpPr>
          <p:cNvPr id="3110" name="Google Shape;3110;p1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42"/>
        <p:cNvGrpSpPr/>
        <p:nvPr/>
      </p:nvGrpSpPr>
      <p:grpSpPr>
        <a:xfrm>
          <a:off x="0" y="0"/>
          <a:ext cx="0" cy="0"/>
          <a:chOff x="0" y="0"/>
          <a:chExt cx="0" cy="0"/>
        </a:xfrm>
      </p:grpSpPr>
      <p:sp>
        <p:nvSpPr>
          <p:cNvPr id="3443" name="Google Shape;3443;p20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consolata"/>
                <a:ea typeface="Inconsolata"/>
                <a:cs typeface="Inconsolata"/>
                <a:sym typeface="Inconsolata"/>
              </a:rPr>
              <a:t>grep</a:t>
            </a:r>
            <a:r>
              <a:rPr lang="en"/>
              <a:t> </a:t>
            </a:r>
            <a:endParaRPr/>
          </a:p>
        </p:txBody>
      </p:sp>
      <p:sp>
        <p:nvSpPr>
          <p:cNvPr id="3444" name="Google Shape;3444;p2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60</a:t>
            </a:fld>
            <a:endParaRPr sz="6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48"/>
        <p:cNvGrpSpPr/>
        <p:nvPr/>
      </p:nvGrpSpPr>
      <p:grpSpPr>
        <a:xfrm>
          <a:off x="0" y="0"/>
          <a:ext cx="0" cy="0"/>
          <a:chOff x="0" y="0"/>
          <a:chExt cx="0" cy="0"/>
        </a:xfrm>
      </p:grpSpPr>
      <p:sp>
        <p:nvSpPr>
          <p:cNvPr id="3449" name="Google Shape;3449;p205"/>
          <p:cNvSpPr/>
          <p:nvPr/>
        </p:nvSpPr>
        <p:spPr>
          <a:xfrm>
            <a:off x="-12300" y="0"/>
            <a:ext cx="9168900" cy="5143500"/>
          </a:xfrm>
          <a:prstGeom prst="rect">
            <a:avLst/>
          </a:prstGeom>
          <a:solidFill>
            <a:srgbClr val="234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50" name="Google Shape;3450;p205"/>
          <p:cNvPicPr preferRelativeResize="0"/>
          <p:nvPr/>
        </p:nvPicPr>
        <p:blipFill rotWithShape="1">
          <a:blip r:embed="rId3">
            <a:alphaModFix/>
          </a:blip>
          <a:srcRect l="-37922" t="920" r="4250" b="-919"/>
          <a:stretch/>
        </p:blipFill>
        <p:spPr>
          <a:xfrm>
            <a:off x="-24725" y="0"/>
            <a:ext cx="9168925" cy="5143500"/>
          </a:xfrm>
          <a:prstGeom prst="rect">
            <a:avLst/>
          </a:prstGeom>
          <a:noFill/>
          <a:ln>
            <a:noFill/>
          </a:ln>
        </p:spPr>
      </p:pic>
      <p:sp>
        <p:nvSpPr>
          <p:cNvPr id="3451" name="Google Shape;3451;p205"/>
          <p:cNvSpPr/>
          <p:nvPr/>
        </p:nvSpPr>
        <p:spPr>
          <a:xfrm>
            <a:off x="-24725" y="0"/>
            <a:ext cx="3878400" cy="5143500"/>
          </a:xfrm>
          <a:prstGeom prst="rect">
            <a:avLst/>
          </a:prstGeom>
          <a:solidFill>
            <a:srgbClr val="32C9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Limitations of </a:t>
            </a:r>
            <a:r>
              <a:rPr lang="en">
                <a:latin typeface="Inconsolata"/>
                <a:ea typeface="Inconsolata"/>
                <a:cs typeface="Inconsolata"/>
                <a:sym typeface="Inconsolata"/>
              </a:rPr>
              <a:t>find</a:t>
            </a:r>
            <a:endParaRPr>
              <a:latin typeface="Inconsolata"/>
              <a:ea typeface="Inconsolata"/>
              <a:cs typeface="Inconsolata"/>
              <a:sym typeface="Inconsolata"/>
            </a:endParaRPr>
          </a:p>
        </p:txBody>
      </p:sp>
      <p:sp>
        <p:nvSpPr>
          <p:cNvPr id="3453" name="Google Shape;3453;p205"/>
          <p:cNvSpPr txBox="1">
            <a:spLocks noGrp="1"/>
          </p:cNvSpPr>
          <p:nvPr>
            <p:ph type="subTitle" idx="1"/>
          </p:nvPr>
        </p:nvSpPr>
        <p:spPr>
          <a:xfrm>
            <a:off x="0" y="675975"/>
            <a:ext cx="4190100" cy="1071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a:t>
            </a:r>
            <a:r>
              <a:rPr lang="en" b="1">
                <a:latin typeface="Inconsolata"/>
                <a:ea typeface="Inconsolata"/>
                <a:cs typeface="Inconsolata"/>
                <a:sym typeface="Inconsolata"/>
              </a:rPr>
              <a:t>find</a:t>
            </a:r>
            <a:r>
              <a:rPr lang="en"/>
              <a:t> command only searches for the names of </a:t>
            </a:r>
            <a:br>
              <a:rPr lang="en"/>
            </a:br>
            <a:r>
              <a:rPr lang="en"/>
              <a:t>files, </a:t>
            </a:r>
            <a:r>
              <a:rPr lang="en" i="1"/>
              <a:t>not </a:t>
            </a:r>
            <a:r>
              <a:rPr lang="en"/>
              <a:t>the contents within. </a:t>
            </a:r>
            <a:endParaRPr/>
          </a:p>
        </p:txBody>
      </p:sp>
      <p:sp>
        <p:nvSpPr>
          <p:cNvPr id="3454" name="Google Shape;3454;p205"/>
          <p:cNvSpPr txBox="1">
            <a:spLocks noGrp="1"/>
          </p:cNvSpPr>
          <p:nvPr>
            <p:ph type="body" idx="3"/>
          </p:nvPr>
        </p:nvSpPr>
        <p:spPr>
          <a:xfrm>
            <a:off x="175" y="1826925"/>
            <a:ext cx="3853500" cy="3079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a:t>However, security professionals </a:t>
            </a:r>
            <a:br>
              <a:rPr lang="en"/>
            </a:br>
            <a:r>
              <a:rPr lang="en"/>
              <a:t>are often tasked with searching for </a:t>
            </a:r>
            <a:br>
              <a:rPr lang="en"/>
            </a:br>
            <a:r>
              <a:rPr lang="en"/>
              <a:t>specific data inside a file.</a:t>
            </a:r>
            <a:endParaRPr/>
          </a:p>
          <a:p>
            <a:pPr marL="320040" lvl="0" indent="-180340" algn="l" rtl="0">
              <a:spcBef>
                <a:spcPts val="800"/>
              </a:spcBef>
              <a:spcAft>
                <a:spcPts val="0"/>
              </a:spcAft>
              <a:buSzPts val="1400"/>
              <a:buChar char="●"/>
            </a:pPr>
            <a:r>
              <a:rPr lang="en"/>
              <a:t>For example, you might be asked to check if a specific user logged in on a specific day. </a:t>
            </a:r>
            <a:endParaRPr/>
          </a:p>
          <a:p>
            <a:pPr marL="342900" lvl="0" indent="0" algn="l" rtl="0">
              <a:spcBef>
                <a:spcPts val="800"/>
              </a:spcBef>
              <a:spcAft>
                <a:spcPts val="0"/>
              </a:spcAft>
              <a:buNone/>
            </a:pPr>
            <a:r>
              <a:rPr lang="en"/>
              <a:t>You would first find the access log file for that day and then need to verify if that user appeared in the log file.</a:t>
            </a:r>
            <a:endParaRPr/>
          </a:p>
          <a:p>
            <a:pPr marL="0" lvl="0" indent="0" algn="l" rtl="0">
              <a:spcBef>
                <a:spcPts val="800"/>
              </a:spcBef>
              <a:spcAft>
                <a:spcPts val="800"/>
              </a:spcAft>
              <a:buNone/>
            </a:pPr>
            <a:endParaRPr/>
          </a:p>
        </p:txBody>
      </p:sp>
      <p:sp>
        <p:nvSpPr>
          <p:cNvPr id="3455" name="Google Shape;3455;p20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61</a:t>
            </a:fld>
            <a:endParaRPr sz="600">
              <a:solidFill>
                <a:srgbClr val="FFFFFF"/>
              </a:solidFill>
            </a:endParaRPr>
          </a:p>
        </p:txBody>
      </p:sp>
      <p:cxnSp>
        <p:nvCxnSpPr>
          <p:cNvPr id="3456" name="Google Shape;3456;p205"/>
          <p:cNvCxnSpPr/>
          <p:nvPr/>
        </p:nvCxnSpPr>
        <p:spPr>
          <a:xfrm>
            <a:off x="274375" y="640080"/>
            <a:ext cx="3239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60"/>
        <p:cNvGrpSpPr/>
        <p:nvPr/>
      </p:nvGrpSpPr>
      <p:grpSpPr>
        <a:xfrm>
          <a:off x="0" y="0"/>
          <a:ext cx="0" cy="0"/>
          <a:chOff x="0" y="0"/>
          <a:chExt cx="0" cy="0"/>
        </a:xfrm>
      </p:grpSpPr>
      <p:sp>
        <p:nvSpPr>
          <p:cNvPr id="3461" name="Google Shape;3461;p2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endParaRPr b="1">
              <a:latin typeface="Inconsolata"/>
              <a:ea typeface="Inconsolata"/>
              <a:cs typeface="Inconsolata"/>
              <a:sym typeface="Inconsolata"/>
            </a:endParaRPr>
          </a:p>
        </p:txBody>
      </p:sp>
      <p:sp>
        <p:nvSpPr>
          <p:cNvPr id="3462" name="Google Shape;3462;p20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We’ve used preview commands such as </a:t>
            </a:r>
            <a:r>
              <a:rPr lang="en" b="1">
                <a:latin typeface="Inconsolata"/>
                <a:ea typeface="Inconsolata"/>
                <a:cs typeface="Inconsolata"/>
                <a:sym typeface="Inconsolata"/>
              </a:rPr>
              <a:t>head</a:t>
            </a:r>
            <a:r>
              <a:rPr lang="en"/>
              <a:t>,</a:t>
            </a:r>
            <a:r>
              <a:rPr lang="en">
                <a:latin typeface="Inconsolata"/>
                <a:ea typeface="Inconsolata"/>
                <a:cs typeface="Inconsolata"/>
                <a:sym typeface="Inconsolata"/>
              </a:rPr>
              <a:t> </a:t>
            </a:r>
            <a:r>
              <a:rPr lang="en" b="1">
                <a:latin typeface="Inconsolata"/>
                <a:ea typeface="Inconsolata"/>
                <a:cs typeface="Inconsolata"/>
                <a:sym typeface="Inconsolata"/>
              </a:rPr>
              <a:t>more</a:t>
            </a:r>
            <a:r>
              <a:rPr lang="en"/>
              <a:t>,</a:t>
            </a:r>
            <a:r>
              <a:rPr lang="en">
                <a:latin typeface="Inconsolata"/>
                <a:ea typeface="Inconsolata"/>
                <a:cs typeface="Inconsolata"/>
                <a:sym typeface="Inconsolata"/>
              </a:rPr>
              <a:t> </a:t>
            </a:r>
            <a:r>
              <a:rPr lang="en" b="1">
                <a:latin typeface="Inconsolata"/>
                <a:ea typeface="Inconsolata"/>
                <a:cs typeface="Inconsolata"/>
                <a:sym typeface="Inconsolata"/>
              </a:rPr>
              <a:t>tail</a:t>
            </a:r>
            <a:r>
              <a:rPr lang="en"/>
              <a:t> and </a:t>
            </a:r>
            <a:r>
              <a:rPr lang="en" b="1">
                <a:latin typeface="Inconsolata"/>
                <a:ea typeface="Inconsolata"/>
                <a:cs typeface="Inconsolata"/>
                <a:sym typeface="Inconsolata"/>
              </a:rPr>
              <a:t>less</a:t>
            </a:r>
            <a:r>
              <a:rPr lang="en"/>
              <a:t> to view the contents of a file. But these commands are limiting. </a:t>
            </a:r>
            <a:endParaRPr/>
          </a:p>
        </p:txBody>
      </p:sp>
      <p:sp>
        <p:nvSpPr>
          <p:cNvPr id="3463" name="Google Shape;3463;p20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62</a:t>
            </a:fld>
            <a:endParaRPr sz="600"/>
          </a:p>
        </p:txBody>
      </p:sp>
      <p:sp>
        <p:nvSpPr>
          <p:cNvPr id="3464" name="Google Shape;3464;p206"/>
          <p:cNvSpPr/>
          <p:nvPr/>
        </p:nvSpPr>
        <p:spPr>
          <a:xfrm>
            <a:off x="1323128" y="1840825"/>
            <a:ext cx="7355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06"/>
          <p:cNvSpPr txBox="1">
            <a:spLocks noGrp="1"/>
          </p:cNvSpPr>
          <p:nvPr>
            <p:ph type="subTitle" idx="1"/>
          </p:nvPr>
        </p:nvSpPr>
        <p:spPr>
          <a:xfrm>
            <a:off x="12225" y="1860000"/>
            <a:ext cx="8690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Large files take a lot of time to scan for data.</a:t>
            </a:r>
            <a:endParaRPr sz="1400" dirty="0"/>
          </a:p>
        </p:txBody>
      </p:sp>
      <p:sp>
        <p:nvSpPr>
          <p:cNvPr id="3466" name="Google Shape;3466;p206"/>
          <p:cNvSpPr/>
          <p:nvPr/>
        </p:nvSpPr>
        <p:spPr>
          <a:xfrm>
            <a:off x="1352550" y="2693125"/>
            <a:ext cx="7355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06"/>
          <p:cNvSpPr/>
          <p:nvPr/>
        </p:nvSpPr>
        <p:spPr>
          <a:xfrm>
            <a:off x="1323128" y="3535850"/>
            <a:ext cx="7355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06"/>
          <p:cNvSpPr txBox="1">
            <a:spLocks noGrp="1"/>
          </p:cNvSpPr>
          <p:nvPr>
            <p:ph type="subTitle" idx="2"/>
          </p:nvPr>
        </p:nvSpPr>
        <p:spPr>
          <a:xfrm>
            <a:off x="-12225" y="2695550"/>
            <a:ext cx="8690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 If you have more than one file to scan, it can take a lot of time to preview all of them.</a:t>
            </a:r>
            <a:endParaRPr sz="1400" dirty="0">
              <a:solidFill>
                <a:schemeClr val="dk1"/>
              </a:solidFill>
              <a:latin typeface="Roboto"/>
              <a:ea typeface="Roboto"/>
              <a:cs typeface="Roboto"/>
              <a:sym typeface="Roboto"/>
            </a:endParaRPr>
          </a:p>
        </p:txBody>
      </p:sp>
      <p:sp>
        <p:nvSpPr>
          <p:cNvPr id="3469" name="Google Shape;3469;p206"/>
          <p:cNvSpPr txBox="1">
            <a:spLocks noGrp="1"/>
          </p:cNvSpPr>
          <p:nvPr>
            <p:ph type="subTitle" idx="3"/>
          </p:nvPr>
        </p:nvSpPr>
        <p:spPr>
          <a:xfrm>
            <a:off x="0" y="3538275"/>
            <a:ext cx="81351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Manually previewing and scanning files invites human error. </a:t>
            </a:r>
            <a:endParaRPr dirty="0"/>
          </a:p>
        </p:txBody>
      </p:sp>
      <p:pic>
        <p:nvPicPr>
          <p:cNvPr id="3470" name="Google Shape;3470;p206"/>
          <p:cNvPicPr preferRelativeResize="0"/>
          <p:nvPr/>
        </p:nvPicPr>
        <p:blipFill rotWithShape="1">
          <a:blip r:embed="rId3">
            <a:alphaModFix/>
          </a:blip>
          <a:srcRect t="1774" b="1765"/>
          <a:stretch/>
        </p:blipFill>
        <p:spPr>
          <a:xfrm>
            <a:off x="429768" y="1864811"/>
            <a:ext cx="785567" cy="606900"/>
          </a:xfrm>
          <a:prstGeom prst="rect">
            <a:avLst/>
          </a:prstGeom>
          <a:noFill/>
          <a:ln>
            <a:noFill/>
          </a:ln>
        </p:spPr>
      </p:pic>
      <p:pic>
        <p:nvPicPr>
          <p:cNvPr id="3471" name="Google Shape;3471;p206"/>
          <p:cNvPicPr preferRelativeResize="0"/>
          <p:nvPr/>
        </p:nvPicPr>
        <p:blipFill rotWithShape="1">
          <a:blip r:embed="rId3">
            <a:alphaModFix/>
          </a:blip>
          <a:srcRect t="1774" b="1765"/>
          <a:stretch/>
        </p:blipFill>
        <p:spPr>
          <a:xfrm>
            <a:off x="429768" y="2689098"/>
            <a:ext cx="785566" cy="606900"/>
          </a:xfrm>
          <a:prstGeom prst="rect">
            <a:avLst/>
          </a:prstGeom>
          <a:noFill/>
          <a:ln>
            <a:noFill/>
          </a:ln>
        </p:spPr>
      </p:pic>
      <p:pic>
        <p:nvPicPr>
          <p:cNvPr id="3472" name="Google Shape;3472;p206"/>
          <p:cNvPicPr preferRelativeResize="0"/>
          <p:nvPr/>
        </p:nvPicPr>
        <p:blipFill rotWithShape="1">
          <a:blip r:embed="rId3">
            <a:alphaModFix/>
          </a:blip>
          <a:srcRect t="1774" b="1765"/>
          <a:stretch/>
        </p:blipFill>
        <p:spPr>
          <a:xfrm>
            <a:off x="429768" y="3518198"/>
            <a:ext cx="785566" cy="6069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476"/>
        <p:cNvGrpSpPr/>
        <p:nvPr/>
      </p:nvGrpSpPr>
      <p:grpSpPr>
        <a:xfrm>
          <a:off x="0" y="0"/>
          <a:ext cx="0" cy="0"/>
          <a:chOff x="0" y="0"/>
          <a:chExt cx="0" cy="0"/>
        </a:xfrm>
      </p:grpSpPr>
      <p:sp>
        <p:nvSpPr>
          <p:cNvPr id="3477" name="Google Shape;3477;p2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r>
              <a:rPr lang="en"/>
              <a:t> </a:t>
            </a:r>
            <a:endParaRPr/>
          </a:p>
        </p:txBody>
      </p:sp>
      <p:sp>
        <p:nvSpPr>
          <p:cNvPr id="3478" name="Google Shape;3478;p2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use </a:t>
            </a:r>
            <a:r>
              <a:rPr lang="en" b="1">
                <a:latin typeface="Inconsolata"/>
                <a:ea typeface="Inconsolata"/>
                <a:cs typeface="Inconsolata"/>
                <a:sym typeface="Inconsolata"/>
              </a:rPr>
              <a:t>grep</a:t>
            </a:r>
            <a:r>
              <a:rPr lang="en"/>
              <a:t> to search a file or multiple files for a specific data point. </a:t>
            </a:r>
            <a:endParaRPr/>
          </a:p>
        </p:txBody>
      </p:sp>
      <p:sp>
        <p:nvSpPr>
          <p:cNvPr id="3479" name="Google Shape;3479;p2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63</a:t>
            </a:fld>
            <a:endParaRPr sz="600"/>
          </a:p>
        </p:txBody>
      </p:sp>
      <p:grpSp>
        <p:nvGrpSpPr>
          <p:cNvPr id="3480" name="Google Shape;3480;p207"/>
          <p:cNvGrpSpPr/>
          <p:nvPr/>
        </p:nvGrpSpPr>
        <p:grpSpPr>
          <a:xfrm>
            <a:off x="457181" y="1497503"/>
            <a:ext cx="533372" cy="533480"/>
            <a:chOff x="457200" y="1378813"/>
            <a:chExt cx="695400" cy="695450"/>
          </a:xfrm>
        </p:grpSpPr>
        <p:sp>
          <p:nvSpPr>
            <p:cNvPr id="3481" name="Google Shape;3481;p20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482" name="Google Shape;3482;p20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3" name="Google Shape;3483;p207"/>
          <p:cNvSpPr/>
          <p:nvPr/>
        </p:nvSpPr>
        <p:spPr>
          <a:xfrm flipH="1">
            <a:off x="724275"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07"/>
          <p:cNvSpPr txBox="1">
            <a:spLocks noGrp="1"/>
          </p:cNvSpPr>
          <p:nvPr>
            <p:ph type="subTitle" idx="1"/>
          </p:nvPr>
        </p:nvSpPr>
        <p:spPr>
          <a:xfrm>
            <a:off x="724275" y="2090225"/>
            <a:ext cx="22554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Clr>
                <a:schemeClr val="dk1"/>
              </a:buClr>
              <a:buSzPts val="1100"/>
              <a:buFont typeface="Arial"/>
              <a:buNone/>
            </a:pPr>
            <a:r>
              <a:rPr lang="en" sz="1600" b="1">
                <a:latin typeface="Inconsolata"/>
                <a:ea typeface="Inconsolata"/>
                <a:cs typeface="Inconsolata"/>
                <a:sym typeface="Inconsolata"/>
              </a:rPr>
              <a:t>grep</a:t>
            </a:r>
            <a:r>
              <a:rPr lang="en" sz="1600">
                <a:latin typeface="Roboto"/>
                <a:ea typeface="Roboto"/>
                <a:cs typeface="Roboto"/>
                <a:sym typeface="Roboto"/>
              </a:rPr>
              <a:t> (</a:t>
            </a:r>
            <a:r>
              <a:rPr lang="en" sz="1600" i="1">
                <a:latin typeface="Roboto"/>
                <a:ea typeface="Roboto"/>
                <a:cs typeface="Roboto"/>
                <a:sym typeface="Roboto"/>
              </a:rPr>
              <a:t>global regular expression print</a:t>
            </a:r>
            <a:r>
              <a:rPr lang="en" sz="1600">
                <a:latin typeface="Roboto"/>
                <a:ea typeface="Roboto"/>
                <a:cs typeface="Roboto"/>
                <a:sym typeface="Roboto"/>
              </a:rPr>
              <a:t>) is a command to search for data inside of files.</a:t>
            </a:r>
            <a:endParaRPr/>
          </a:p>
        </p:txBody>
      </p:sp>
      <p:grpSp>
        <p:nvGrpSpPr>
          <p:cNvPr id="3485" name="Google Shape;3485;p207"/>
          <p:cNvGrpSpPr/>
          <p:nvPr/>
        </p:nvGrpSpPr>
        <p:grpSpPr>
          <a:xfrm>
            <a:off x="3305156" y="1497503"/>
            <a:ext cx="533372" cy="533480"/>
            <a:chOff x="457200" y="1378813"/>
            <a:chExt cx="695400" cy="695450"/>
          </a:xfrm>
        </p:grpSpPr>
        <p:sp>
          <p:nvSpPr>
            <p:cNvPr id="3486" name="Google Shape;3486;p20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487" name="Google Shape;3487;p20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8" name="Google Shape;3488;p207"/>
          <p:cNvSpPr/>
          <p:nvPr/>
        </p:nvSpPr>
        <p:spPr>
          <a:xfrm flipH="1">
            <a:off x="3572250"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07"/>
          <p:cNvSpPr txBox="1">
            <a:spLocks noGrp="1"/>
          </p:cNvSpPr>
          <p:nvPr>
            <p:ph type="subTitle" idx="2"/>
          </p:nvPr>
        </p:nvSpPr>
        <p:spPr>
          <a:xfrm>
            <a:off x="3572250" y="20902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Clr>
                <a:schemeClr val="dk1"/>
              </a:buClr>
              <a:buSzPts val="1100"/>
              <a:buFont typeface="Arial"/>
              <a:buNone/>
            </a:pPr>
            <a:r>
              <a:rPr lang="en" sz="1600" b="1">
                <a:latin typeface="Inconsolata"/>
                <a:ea typeface="Inconsolata"/>
                <a:cs typeface="Inconsolata"/>
                <a:sym typeface="Inconsolata"/>
              </a:rPr>
              <a:t>grep</a:t>
            </a:r>
            <a:r>
              <a:rPr lang="en" sz="1600">
                <a:latin typeface="Roboto"/>
                <a:ea typeface="Roboto"/>
                <a:cs typeface="Roboto"/>
                <a:sym typeface="Roboto"/>
              </a:rPr>
              <a:t> by default returns the entire line that the desired data is found in.</a:t>
            </a:r>
            <a:endParaRPr/>
          </a:p>
        </p:txBody>
      </p:sp>
      <p:grpSp>
        <p:nvGrpSpPr>
          <p:cNvPr id="3490" name="Google Shape;3490;p207"/>
          <p:cNvGrpSpPr/>
          <p:nvPr/>
        </p:nvGrpSpPr>
        <p:grpSpPr>
          <a:xfrm>
            <a:off x="6134081" y="1498253"/>
            <a:ext cx="533372" cy="533480"/>
            <a:chOff x="457200" y="1378813"/>
            <a:chExt cx="695400" cy="695450"/>
          </a:xfrm>
        </p:grpSpPr>
        <p:sp>
          <p:nvSpPr>
            <p:cNvPr id="3491" name="Google Shape;3491;p20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492" name="Google Shape;3492;p20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3" name="Google Shape;3493;p207"/>
          <p:cNvSpPr/>
          <p:nvPr/>
        </p:nvSpPr>
        <p:spPr>
          <a:xfrm flipH="1">
            <a:off x="6401175" y="20909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07"/>
          <p:cNvSpPr txBox="1">
            <a:spLocks noGrp="1"/>
          </p:cNvSpPr>
          <p:nvPr>
            <p:ph type="subTitle" idx="3"/>
          </p:nvPr>
        </p:nvSpPr>
        <p:spPr>
          <a:xfrm>
            <a:off x="6401175" y="209098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Clr>
                <a:schemeClr val="dk1"/>
              </a:buClr>
              <a:buSzPts val="1100"/>
              <a:buFont typeface="Arial"/>
              <a:buNone/>
            </a:pPr>
            <a:r>
              <a:rPr lang="en" sz="1600" b="1">
                <a:latin typeface="Inconsolata"/>
                <a:ea typeface="Inconsolata"/>
                <a:cs typeface="Inconsolata"/>
                <a:sym typeface="Inconsolata"/>
              </a:rPr>
              <a:t>grep</a:t>
            </a:r>
            <a:r>
              <a:rPr lang="en" sz="1600">
                <a:latin typeface="Roboto"/>
                <a:ea typeface="Roboto"/>
                <a:cs typeface="Roboto"/>
                <a:sym typeface="Roboto"/>
              </a:rPr>
              <a:t> by default will only search for data in the current directory, not subdirectories.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498"/>
        <p:cNvGrpSpPr/>
        <p:nvPr/>
      </p:nvGrpSpPr>
      <p:grpSpPr>
        <a:xfrm>
          <a:off x="0" y="0"/>
          <a:ext cx="0" cy="0"/>
          <a:chOff x="0" y="0"/>
          <a:chExt cx="0" cy="0"/>
        </a:xfrm>
      </p:grpSpPr>
      <p:sp>
        <p:nvSpPr>
          <p:cNvPr id="3499" name="Google Shape;3499;p2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r>
              <a:rPr lang="en"/>
              <a:t> Syntax</a:t>
            </a:r>
            <a:endParaRPr/>
          </a:p>
        </p:txBody>
      </p:sp>
      <p:sp>
        <p:nvSpPr>
          <p:cNvPr id="3500" name="Google Shape;3500;p2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64</a:t>
            </a:fld>
            <a:endParaRPr sz="600"/>
          </a:p>
        </p:txBody>
      </p:sp>
      <p:sp>
        <p:nvSpPr>
          <p:cNvPr id="3501" name="Google Shape;3501;p208"/>
          <p:cNvSpPr/>
          <p:nvPr/>
        </p:nvSpPr>
        <p:spPr>
          <a:xfrm rot="10800000">
            <a:off x="1226550" y="1431725"/>
            <a:ext cx="6748200" cy="25182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08"/>
          <p:cNvSpPr txBox="1">
            <a:spLocks noGrp="1"/>
          </p:cNvSpPr>
          <p:nvPr>
            <p:ph type="subTitle" idx="1"/>
          </p:nvPr>
        </p:nvSpPr>
        <p:spPr>
          <a:xfrm>
            <a:off x="-1230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None/>
            </a:pPr>
            <a:r>
              <a:rPr lang="en" b="1">
                <a:solidFill>
                  <a:srgbClr val="3BE73B"/>
                </a:solidFill>
                <a:latin typeface="Inconsolata"/>
                <a:ea typeface="Inconsolata"/>
                <a:cs typeface="Inconsolata"/>
                <a:sym typeface="Inconsolata"/>
              </a:rPr>
              <a:t>&lt;grep data_point File_to_search_inside&gt;</a:t>
            </a:r>
            <a:endParaRPr b="1">
              <a:solidFill>
                <a:srgbClr val="3BE73B"/>
              </a:solidFill>
              <a:latin typeface="Inconsolata"/>
              <a:ea typeface="Inconsolata"/>
              <a:cs typeface="Inconsolata"/>
              <a:sym typeface="Inconsolata"/>
            </a:endParaRPr>
          </a:p>
          <a:p>
            <a:pPr marL="0" lvl="0" indent="0" algn="ctr"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503" name="Google Shape;3503;p208"/>
          <p:cNvSpPr txBox="1">
            <a:spLocks noGrp="1"/>
          </p:cNvSpPr>
          <p:nvPr>
            <p:ph type="body" idx="3"/>
          </p:nvPr>
        </p:nvSpPr>
        <p:spPr>
          <a:xfrm>
            <a:off x="941725" y="1817900"/>
            <a:ext cx="6285600" cy="19665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800"/>
              </a:spcAft>
              <a:buSzPts val="1400"/>
              <a:buChar char="●"/>
            </a:pPr>
            <a:r>
              <a:rPr lang="en"/>
              <a:t>In this example, we are using </a:t>
            </a:r>
            <a:r>
              <a:rPr lang="en" b="1">
                <a:latin typeface="Inconsolata"/>
                <a:ea typeface="Inconsolata"/>
                <a:cs typeface="Inconsolata"/>
                <a:sym typeface="Inconsolata"/>
              </a:rPr>
              <a:t>grep</a:t>
            </a:r>
            <a:r>
              <a:rPr lang="en"/>
              <a:t> to find a specific data point within a single file.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507"/>
        <p:cNvGrpSpPr/>
        <p:nvPr/>
      </p:nvGrpSpPr>
      <p:grpSpPr>
        <a:xfrm>
          <a:off x="0" y="0"/>
          <a:ext cx="0" cy="0"/>
          <a:chOff x="0" y="0"/>
          <a:chExt cx="0" cy="0"/>
        </a:xfrm>
      </p:grpSpPr>
      <p:sp>
        <p:nvSpPr>
          <p:cNvPr id="3508" name="Google Shape;3508;p2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r>
              <a:rPr lang="en"/>
              <a:t> Syntax</a:t>
            </a:r>
            <a:endParaRPr/>
          </a:p>
        </p:txBody>
      </p:sp>
      <p:sp>
        <p:nvSpPr>
          <p:cNvPr id="3509" name="Google Shape;3509;p2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65</a:t>
            </a:fld>
            <a:endParaRPr sz="600"/>
          </a:p>
        </p:txBody>
      </p:sp>
      <p:sp>
        <p:nvSpPr>
          <p:cNvPr id="3510" name="Google Shape;3510;p209"/>
          <p:cNvSpPr/>
          <p:nvPr/>
        </p:nvSpPr>
        <p:spPr>
          <a:xfrm rot="10800000">
            <a:off x="1226550" y="1431725"/>
            <a:ext cx="6748200" cy="3250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09"/>
          <p:cNvSpPr txBox="1">
            <a:spLocks noGrp="1"/>
          </p:cNvSpPr>
          <p:nvPr>
            <p:ph type="subTitle" idx="1"/>
          </p:nvPr>
        </p:nvSpPr>
        <p:spPr>
          <a:xfrm>
            <a:off x="-1230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1200"/>
              </a:spcAft>
              <a:buNone/>
            </a:pPr>
            <a:r>
              <a:rPr lang="en" b="1">
                <a:solidFill>
                  <a:srgbClr val="3BE73B"/>
                </a:solidFill>
                <a:latin typeface="Inconsolata"/>
                <a:ea typeface="Inconsolata"/>
                <a:cs typeface="Inconsolata"/>
                <a:sym typeface="Inconsolata"/>
              </a:rPr>
              <a:t>grep bob log1.txt</a:t>
            </a:r>
            <a:endParaRPr b="1">
              <a:solidFill>
                <a:srgbClr val="3BE73B"/>
              </a:solidFill>
              <a:latin typeface="Inconsolata"/>
              <a:ea typeface="Inconsolata"/>
              <a:cs typeface="Inconsolata"/>
              <a:sym typeface="Inconsolata"/>
            </a:endParaRPr>
          </a:p>
        </p:txBody>
      </p:sp>
      <p:sp>
        <p:nvSpPr>
          <p:cNvPr id="3512" name="Google Shape;3512;p209"/>
          <p:cNvSpPr txBox="1">
            <a:spLocks noGrp="1"/>
          </p:cNvSpPr>
          <p:nvPr>
            <p:ph type="body" idx="3"/>
          </p:nvPr>
        </p:nvSpPr>
        <p:spPr>
          <a:xfrm>
            <a:off x="941725" y="1817900"/>
            <a:ext cx="7349100" cy="30039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0"/>
              </a:spcAft>
              <a:buSzPts val="1400"/>
              <a:buChar char="●"/>
            </a:pPr>
            <a:r>
              <a:rPr lang="en"/>
              <a:t>In this example, we are using </a:t>
            </a:r>
            <a:r>
              <a:rPr lang="en" b="1">
                <a:latin typeface="Inconsolata"/>
                <a:ea typeface="Inconsolata"/>
                <a:cs typeface="Inconsolata"/>
                <a:sym typeface="Inconsolata"/>
              </a:rPr>
              <a:t>grep</a:t>
            </a:r>
            <a:r>
              <a:rPr lang="en"/>
              <a:t> to find the lines in which user </a:t>
            </a:r>
            <a:r>
              <a:rPr lang="en" b="1"/>
              <a:t>bob</a:t>
            </a:r>
            <a:r>
              <a:rPr lang="en"/>
              <a:t> is mentioned in the file </a:t>
            </a:r>
            <a:r>
              <a:rPr lang="en" b="1">
                <a:latin typeface="Inconsolata"/>
                <a:ea typeface="Inconsolata"/>
                <a:cs typeface="Inconsolata"/>
                <a:sym typeface="Inconsolata"/>
              </a:rPr>
              <a:t>log1.txt</a:t>
            </a:r>
            <a:r>
              <a:rPr lang="en"/>
              <a:t>.</a:t>
            </a:r>
            <a:endParaRPr/>
          </a:p>
          <a:p>
            <a:pPr marL="320040" lvl="0" indent="-180340" algn="l" rtl="0">
              <a:lnSpc>
                <a:spcPct val="115000"/>
              </a:lnSpc>
              <a:spcBef>
                <a:spcPts val="800"/>
              </a:spcBef>
              <a:spcAft>
                <a:spcPts val="0"/>
              </a:spcAft>
              <a:buSzPts val="1400"/>
              <a:buChar char="●"/>
            </a:pPr>
            <a:r>
              <a:rPr lang="en"/>
              <a:t>The syntax is:</a:t>
            </a:r>
            <a:endParaRPr/>
          </a:p>
          <a:p>
            <a:pPr marL="777240" lvl="1" indent="-180340" algn="l" rtl="0">
              <a:lnSpc>
                <a:spcPct val="115000"/>
              </a:lnSpc>
              <a:spcBef>
                <a:spcPts val="400"/>
              </a:spcBef>
              <a:spcAft>
                <a:spcPts val="0"/>
              </a:spcAft>
              <a:buSzPts val="1400"/>
              <a:buAutoNum type="alphaLcPeriod"/>
            </a:pPr>
            <a:r>
              <a:rPr lang="en" b="1">
                <a:latin typeface="Inconsolata"/>
                <a:ea typeface="Inconsolata"/>
                <a:cs typeface="Inconsolata"/>
                <a:sym typeface="Inconsolata"/>
              </a:rPr>
              <a:t>grep</a:t>
            </a:r>
            <a:r>
              <a:rPr lang="en"/>
              <a:t> is the command being run.</a:t>
            </a:r>
            <a:endParaRPr/>
          </a:p>
          <a:p>
            <a:pPr marL="777240" lvl="1" indent="-180340" algn="l" rtl="0">
              <a:lnSpc>
                <a:spcPct val="115000"/>
              </a:lnSpc>
              <a:spcBef>
                <a:spcPts val="400"/>
              </a:spcBef>
              <a:spcAft>
                <a:spcPts val="0"/>
              </a:spcAft>
              <a:buSzPts val="1400"/>
              <a:buAutoNum type="alphaLcPeriod"/>
            </a:pPr>
            <a:r>
              <a:rPr lang="en" b="1">
                <a:latin typeface="Inconsolata"/>
                <a:ea typeface="Inconsolata"/>
                <a:cs typeface="Inconsolata"/>
                <a:sym typeface="Inconsolata"/>
              </a:rPr>
              <a:t>bob</a:t>
            </a:r>
            <a:r>
              <a:rPr lang="en"/>
              <a:t> is the specific data point being searched for.</a:t>
            </a:r>
            <a:endParaRPr/>
          </a:p>
          <a:p>
            <a:pPr marL="777240" lvl="1" indent="-180340" algn="l" rtl="0">
              <a:lnSpc>
                <a:spcPct val="115000"/>
              </a:lnSpc>
              <a:spcBef>
                <a:spcPts val="400"/>
              </a:spcBef>
              <a:spcAft>
                <a:spcPts val="0"/>
              </a:spcAft>
              <a:buSzPts val="1400"/>
              <a:buAutoNum type="alphaLcPeriod"/>
            </a:pPr>
            <a:r>
              <a:rPr lang="en" b="1">
                <a:latin typeface="Inconsolata"/>
                <a:ea typeface="Inconsolata"/>
                <a:cs typeface="Inconsolata"/>
                <a:sym typeface="Inconsolata"/>
              </a:rPr>
              <a:t>log1.txt</a:t>
            </a:r>
            <a:r>
              <a:rPr lang="en"/>
              <a:t> is the file being searched for the data point.</a:t>
            </a:r>
            <a:endParaRPr/>
          </a:p>
          <a:p>
            <a:pPr marL="320040" lvl="0" indent="-180340" algn="l" rtl="0">
              <a:lnSpc>
                <a:spcPct val="115000"/>
              </a:lnSpc>
              <a:spcBef>
                <a:spcPts val="800"/>
              </a:spcBef>
              <a:spcAft>
                <a:spcPts val="0"/>
              </a:spcAft>
              <a:buSzPts val="1400"/>
              <a:buChar char="●"/>
            </a:pPr>
            <a:r>
              <a:rPr lang="en"/>
              <a:t>This command will display all the lines where the data point </a:t>
            </a:r>
            <a:r>
              <a:rPr lang="en" b="1">
                <a:latin typeface="Inconsolata"/>
                <a:ea typeface="Inconsolata"/>
                <a:cs typeface="Inconsolata"/>
                <a:sym typeface="Inconsolata"/>
              </a:rPr>
              <a:t>bob</a:t>
            </a:r>
            <a:r>
              <a:rPr lang="en"/>
              <a:t> was found inside of the file </a:t>
            </a:r>
            <a:r>
              <a:rPr lang="en" b="1">
                <a:latin typeface="Inconsolata"/>
                <a:ea typeface="Inconsolata"/>
                <a:cs typeface="Inconsolata"/>
                <a:sym typeface="Inconsolata"/>
              </a:rPr>
              <a:t>log1.txt</a:t>
            </a:r>
            <a:r>
              <a:rPr lang="en">
                <a:latin typeface="Inconsolata"/>
                <a:ea typeface="Inconsolata"/>
                <a:cs typeface="Inconsolata"/>
                <a:sym typeface="Inconsolata"/>
              </a:rPr>
              <a:t>.</a:t>
            </a:r>
            <a:endParaRPr>
              <a:latin typeface="Inconsolata"/>
              <a:ea typeface="Inconsolata"/>
              <a:cs typeface="Inconsolata"/>
              <a:sym typeface="Inconsolata"/>
            </a:endParaRPr>
          </a:p>
          <a:p>
            <a:pPr marL="320040" lvl="0" indent="-180340" algn="l" rtl="0">
              <a:lnSpc>
                <a:spcPct val="115000"/>
              </a:lnSpc>
              <a:spcBef>
                <a:spcPts val="800"/>
              </a:spcBef>
              <a:spcAft>
                <a:spcPts val="400"/>
              </a:spcAft>
              <a:buSzPts val="1400"/>
              <a:buChar char="●"/>
            </a:pPr>
            <a:r>
              <a:rPr lang="en"/>
              <a:t>If no matches of </a:t>
            </a:r>
            <a:r>
              <a:rPr lang="en" b="1">
                <a:latin typeface="Inconsolata"/>
                <a:ea typeface="Inconsolata"/>
                <a:cs typeface="Inconsolata"/>
                <a:sym typeface="Inconsolata"/>
              </a:rPr>
              <a:t>bob</a:t>
            </a:r>
            <a:r>
              <a:rPr lang="en"/>
              <a:t> are found in the file, nothing will be returned.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516"/>
        <p:cNvGrpSpPr/>
        <p:nvPr/>
      </p:nvGrpSpPr>
      <p:grpSpPr>
        <a:xfrm>
          <a:off x="0" y="0"/>
          <a:ext cx="0" cy="0"/>
          <a:chOff x="0" y="0"/>
          <a:chExt cx="0" cy="0"/>
        </a:xfrm>
      </p:grpSpPr>
      <p:sp>
        <p:nvSpPr>
          <p:cNvPr id="3517" name="Google Shape;3517;p2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r>
              <a:rPr lang="en"/>
              <a:t> Syntax</a:t>
            </a:r>
            <a:endParaRPr/>
          </a:p>
        </p:txBody>
      </p:sp>
      <p:sp>
        <p:nvSpPr>
          <p:cNvPr id="3518" name="Google Shape;3518;p2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66</a:t>
            </a:fld>
            <a:endParaRPr sz="600"/>
          </a:p>
        </p:txBody>
      </p:sp>
      <p:sp>
        <p:nvSpPr>
          <p:cNvPr id="3519" name="Google Shape;3519;p210"/>
          <p:cNvSpPr/>
          <p:nvPr/>
        </p:nvSpPr>
        <p:spPr>
          <a:xfrm rot="10800000">
            <a:off x="1226550" y="1431725"/>
            <a:ext cx="6748200" cy="3250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10"/>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None/>
            </a:pPr>
            <a:r>
              <a:rPr lang="en" b="1">
                <a:solidFill>
                  <a:srgbClr val="3BE73B"/>
                </a:solidFill>
                <a:latin typeface="Inconsolata"/>
                <a:ea typeface="Inconsolata"/>
                <a:cs typeface="Inconsolata"/>
                <a:sym typeface="Inconsolata"/>
              </a:rPr>
              <a:t>grep bob </a:t>
            </a:r>
            <a:r>
              <a:rPr lang="en" b="1">
                <a:solidFill>
                  <a:srgbClr val="00FFFF"/>
                </a:solidFill>
                <a:latin typeface="Inconsolata"/>
                <a:ea typeface="Inconsolata"/>
                <a:cs typeface="Inconsolata"/>
                <a:sym typeface="Inconsolata"/>
              </a:rPr>
              <a:t>*</a:t>
            </a:r>
            <a:r>
              <a:rPr lang="en" b="1">
                <a:solidFill>
                  <a:srgbClr val="3BE73B"/>
                </a:solidFill>
                <a:latin typeface="Inconsolata"/>
                <a:ea typeface="Inconsolata"/>
                <a:cs typeface="Inconsolata"/>
                <a:sym typeface="Inconsolata"/>
              </a:rPr>
              <a:t>.txt</a:t>
            </a:r>
            <a:endParaRPr b="1">
              <a:solidFill>
                <a:srgbClr val="3BE73B"/>
              </a:solidFill>
              <a:latin typeface="Inconsolata"/>
              <a:ea typeface="Inconsolata"/>
              <a:cs typeface="Inconsolata"/>
              <a:sym typeface="Inconsolata"/>
            </a:endParaRPr>
          </a:p>
          <a:p>
            <a:pPr marL="0" lvl="0" indent="0" algn="ctr"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
        <p:nvSpPr>
          <p:cNvPr id="3521" name="Google Shape;3521;p210"/>
          <p:cNvSpPr txBox="1">
            <a:spLocks noGrp="1"/>
          </p:cNvSpPr>
          <p:nvPr>
            <p:ph type="body" idx="3"/>
          </p:nvPr>
        </p:nvSpPr>
        <p:spPr>
          <a:xfrm>
            <a:off x="941725" y="1817900"/>
            <a:ext cx="6823200" cy="30039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0"/>
              </a:spcAft>
              <a:buSzPts val="1400"/>
              <a:buChar char="●"/>
            </a:pPr>
            <a:r>
              <a:rPr lang="en"/>
              <a:t>In this example, we are using </a:t>
            </a:r>
            <a:r>
              <a:rPr lang="en" b="1">
                <a:latin typeface="Inconsolata"/>
                <a:ea typeface="Inconsolata"/>
                <a:cs typeface="Inconsolata"/>
                <a:sym typeface="Inconsolata"/>
              </a:rPr>
              <a:t>grep</a:t>
            </a:r>
            <a:r>
              <a:rPr lang="en"/>
              <a:t> to find a specific data point within </a:t>
            </a:r>
            <a:r>
              <a:rPr lang="en" i="1"/>
              <a:t>multiple</a:t>
            </a:r>
            <a:r>
              <a:rPr lang="en"/>
              <a:t> files.</a:t>
            </a:r>
            <a:endParaRPr/>
          </a:p>
          <a:p>
            <a:pPr marL="320040" lvl="0" indent="-180340" algn="l" rtl="0">
              <a:lnSpc>
                <a:spcPct val="114000"/>
              </a:lnSpc>
              <a:spcBef>
                <a:spcPts val="800"/>
              </a:spcBef>
              <a:spcAft>
                <a:spcPts val="0"/>
              </a:spcAft>
              <a:buSzPts val="1400"/>
              <a:buChar char="●"/>
            </a:pPr>
            <a:r>
              <a:rPr lang="en"/>
              <a:t>We are using </a:t>
            </a:r>
            <a:r>
              <a:rPr lang="en" b="1">
                <a:latin typeface="Inconsolata"/>
                <a:ea typeface="Inconsolata"/>
                <a:cs typeface="Inconsolata"/>
                <a:sym typeface="Inconsolata"/>
              </a:rPr>
              <a:t>grep</a:t>
            </a:r>
            <a:r>
              <a:rPr lang="en"/>
              <a:t> to find where </a:t>
            </a:r>
            <a:r>
              <a:rPr lang="en" b="1">
                <a:latin typeface="Inconsolata"/>
                <a:ea typeface="Inconsolata"/>
                <a:cs typeface="Inconsolata"/>
                <a:sym typeface="Inconsolata"/>
              </a:rPr>
              <a:t>bob</a:t>
            </a:r>
            <a:r>
              <a:rPr lang="en"/>
              <a:t> exists within in all </a:t>
            </a:r>
            <a:r>
              <a:rPr lang="en" b="1">
                <a:latin typeface="Inconsolata"/>
                <a:ea typeface="Inconsolata"/>
                <a:cs typeface="Inconsolata"/>
                <a:sym typeface="Inconsolata"/>
              </a:rPr>
              <a:t>.txt</a:t>
            </a:r>
            <a:r>
              <a:rPr lang="en"/>
              <a:t> files.</a:t>
            </a:r>
            <a:endParaRPr/>
          </a:p>
          <a:p>
            <a:pPr marL="777240" lvl="1" indent="-180340" algn="l" rtl="0">
              <a:lnSpc>
                <a:spcPct val="114000"/>
              </a:lnSpc>
              <a:spcBef>
                <a:spcPts val="400"/>
              </a:spcBef>
              <a:spcAft>
                <a:spcPts val="0"/>
              </a:spcAft>
              <a:buSzPts val="1400"/>
              <a:buAutoNum type="alphaLcPeriod"/>
            </a:pPr>
            <a:r>
              <a:rPr lang="en" b="1">
                <a:latin typeface="Inconsolata"/>
                <a:ea typeface="Inconsolata"/>
                <a:cs typeface="Inconsolata"/>
                <a:sym typeface="Inconsolata"/>
              </a:rPr>
              <a:t>bob</a:t>
            </a:r>
            <a:r>
              <a:rPr lang="en"/>
              <a:t> is the specific data point being searched for.</a:t>
            </a:r>
            <a:endParaRPr/>
          </a:p>
          <a:p>
            <a:pPr marL="777240" lvl="1" indent="-180340" algn="l" rtl="0">
              <a:lnSpc>
                <a:spcPct val="115000"/>
              </a:lnSpc>
              <a:spcBef>
                <a:spcPts val="400"/>
              </a:spcBef>
              <a:spcAft>
                <a:spcPts val="0"/>
              </a:spcAft>
              <a:buSzPts val="1400"/>
              <a:buAutoNum type="alphaLcPeriod"/>
            </a:pPr>
            <a:r>
              <a:rPr lang="en" b="1">
                <a:latin typeface="Inconsolata"/>
                <a:ea typeface="Inconsolata"/>
                <a:cs typeface="Inconsolata"/>
                <a:sym typeface="Inconsolata"/>
              </a:rPr>
              <a:t>*.txt</a:t>
            </a:r>
            <a:r>
              <a:rPr lang="en"/>
              <a:t> is the wildcard. </a:t>
            </a:r>
            <a:r>
              <a:rPr lang="en" b="1">
                <a:latin typeface="Inconsolata"/>
                <a:ea typeface="Inconsolata"/>
                <a:cs typeface="Inconsolata"/>
                <a:sym typeface="Inconsolata"/>
              </a:rPr>
              <a:t>*</a:t>
            </a:r>
            <a:r>
              <a:rPr lang="en"/>
              <a:t> indicates that it will search through all files that end with </a:t>
            </a:r>
            <a:r>
              <a:rPr lang="en" b="1">
                <a:latin typeface="Inconsolata"/>
                <a:ea typeface="Inconsolata"/>
                <a:cs typeface="Inconsolata"/>
                <a:sym typeface="Inconsolata"/>
              </a:rPr>
              <a:t>.txt</a:t>
            </a:r>
            <a:r>
              <a:rPr lang="en"/>
              <a:t>.</a:t>
            </a:r>
            <a:endParaRPr/>
          </a:p>
          <a:p>
            <a:pPr marL="420624" lvl="0" indent="-280924" algn="l" rtl="0">
              <a:lnSpc>
                <a:spcPct val="115000"/>
              </a:lnSpc>
              <a:spcBef>
                <a:spcPts val="800"/>
              </a:spcBef>
              <a:spcAft>
                <a:spcPts val="800"/>
              </a:spcAft>
              <a:buSzPts val="1400"/>
              <a:buChar char="●"/>
            </a:pPr>
            <a:r>
              <a:rPr lang="en"/>
              <a:t>The command will display all the </a:t>
            </a:r>
            <a:r>
              <a:rPr lang="en" b="1">
                <a:solidFill>
                  <a:schemeClr val="dk1"/>
                </a:solidFill>
                <a:latin typeface="Inconsolata"/>
                <a:ea typeface="Inconsolata"/>
                <a:cs typeface="Inconsolata"/>
                <a:sym typeface="Inconsolata"/>
              </a:rPr>
              <a:t>.txt</a:t>
            </a:r>
            <a:r>
              <a:rPr lang="en"/>
              <a:t> files where the value of </a:t>
            </a:r>
            <a:r>
              <a:rPr lang="en" b="1">
                <a:latin typeface="Inconsolata"/>
                <a:ea typeface="Inconsolata"/>
                <a:cs typeface="Inconsolata"/>
                <a:sym typeface="Inconsolata"/>
              </a:rPr>
              <a:t>bob</a:t>
            </a:r>
            <a:r>
              <a:rPr lang="en"/>
              <a:t> was found, followed by the lines where it was found.</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525"/>
        <p:cNvGrpSpPr/>
        <p:nvPr/>
      </p:nvGrpSpPr>
      <p:grpSpPr>
        <a:xfrm>
          <a:off x="0" y="0"/>
          <a:ext cx="0" cy="0"/>
          <a:chOff x="0" y="0"/>
          <a:chExt cx="0" cy="0"/>
        </a:xfrm>
      </p:grpSpPr>
      <p:sp>
        <p:nvSpPr>
          <p:cNvPr id="3526" name="Google Shape;3526;p2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grep</a:t>
            </a:r>
            <a:r>
              <a:rPr lang="en"/>
              <a:t> Syntax</a:t>
            </a:r>
            <a:endParaRPr/>
          </a:p>
        </p:txBody>
      </p:sp>
      <p:sp>
        <p:nvSpPr>
          <p:cNvPr id="3527" name="Google Shape;3527;p211"/>
          <p:cNvSpPr txBox="1">
            <a:spLocks noGrp="1"/>
          </p:cNvSpPr>
          <p:nvPr>
            <p:ph type="body" idx="3"/>
          </p:nvPr>
        </p:nvSpPr>
        <p:spPr>
          <a:xfrm>
            <a:off x="3470138" y="2665500"/>
            <a:ext cx="4315500" cy="626100"/>
          </a:xfrm>
          <a:prstGeom prst="rect">
            <a:avLst/>
          </a:prstGeom>
          <a:noFill/>
        </p:spPr>
        <p:txBody>
          <a:bodyPr spcFirstLastPara="1" wrap="square" lIns="457200" tIns="0" rIns="457200" bIns="914400" anchor="t" anchorCtr="0">
            <a:noAutofit/>
          </a:bodyPr>
          <a:lstStyle/>
          <a:p>
            <a:pPr marL="0" lvl="0" indent="0" algn="l" rtl="0">
              <a:spcBef>
                <a:spcPts val="0"/>
              </a:spcBef>
              <a:spcAft>
                <a:spcPts val="0"/>
              </a:spcAft>
              <a:buNone/>
            </a:pPr>
            <a:r>
              <a:rPr lang="en" sz="2400"/>
              <a:t>Can anyone tell us what this command does?</a:t>
            </a:r>
            <a:endParaRPr sz="2400"/>
          </a:p>
          <a:p>
            <a:pPr marL="0" lvl="0" indent="0" algn="l" rtl="0">
              <a:spcBef>
                <a:spcPts val="800"/>
              </a:spcBef>
              <a:spcAft>
                <a:spcPts val="800"/>
              </a:spcAft>
              <a:buNone/>
            </a:pPr>
            <a:endParaRPr sz="2400"/>
          </a:p>
        </p:txBody>
      </p:sp>
      <p:sp>
        <p:nvSpPr>
          <p:cNvPr id="3528" name="Google Shape;3528;p2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67</a:t>
            </a:fld>
            <a:endParaRPr sz="600"/>
          </a:p>
        </p:txBody>
      </p:sp>
      <p:pic>
        <p:nvPicPr>
          <p:cNvPr id="3529" name="Google Shape;3529;p211"/>
          <p:cNvPicPr preferRelativeResize="0"/>
          <p:nvPr/>
        </p:nvPicPr>
        <p:blipFill>
          <a:blip r:embed="rId3">
            <a:alphaModFix/>
          </a:blip>
          <a:stretch>
            <a:fillRect/>
          </a:stretch>
        </p:blipFill>
        <p:spPr>
          <a:xfrm>
            <a:off x="1358338" y="1612774"/>
            <a:ext cx="2731550" cy="2731550"/>
          </a:xfrm>
          <a:prstGeom prst="rect">
            <a:avLst/>
          </a:prstGeom>
          <a:noFill/>
          <a:ln>
            <a:noFill/>
          </a:ln>
        </p:spPr>
      </p:pic>
      <p:sp>
        <p:nvSpPr>
          <p:cNvPr id="3530" name="Google Shape;3530;p211"/>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0"/>
              </a:spcAft>
              <a:buNone/>
            </a:pPr>
            <a:r>
              <a:rPr lang="en" b="1">
                <a:solidFill>
                  <a:srgbClr val="3BE73B"/>
                </a:solidFill>
                <a:latin typeface="Inconsolata"/>
                <a:ea typeface="Inconsolata"/>
                <a:cs typeface="Inconsolata"/>
                <a:sym typeface="Inconsolata"/>
              </a:rPr>
              <a:t>grep </a:t>
            </a:r>
            <a:r>
              <a:rPr lang="en" b="1">
                <a:solidFill>
                  <a:srgbClr val="00FFFF"/>
                </a:solidFill>
                <a:latin typeface="Inconsolata"/>
                <a:ea typeface="Inconsolata"/>
                <a:cs typeface="Inconsolata"/>
                <a:sym typeface="Inconsolata"/>
              </a:rPr>
              <a:t>-i</a:t>
            </a:r>
            <a:r>
              <a:rPr lang="en" b="1">
                <a:solidFill>
                  <a:srgbClr val="3BE73B"/>
                </a:solidFill>
                <a:latin typeface="Inconsolata"/>
                <a:ea typeface="Inconsolata"/>
                <a:cs typeface="Inconsolata"/>
                <a:sym typeface="Inconsolata"/>
              </a:rPr>
              <a:t> bob *.txt</a:t>
            </a:r>
            <a:endParaRPr b="1">
              <a:solidFill>
                <a:srgbClr val="3BE73B"/>
              </a:solidFill>
              <a:latin typeface="Inconsolata"/>
              <a:ea typeface="Inconsolata"/>
              <a:cs typeface="Inconsolata"/>
              <a:sym typeface="Inconsolata"/>
            </a:endParaRPr>
          </a:p>
          <a:p>
            <a:pPr marL="0" lvl="0" indent="0" algn="ctr" rtl="0">
              <a:lnSpc>
                <a:spcPct val="115000"/>
              </a:lnSpc>
              <a:spcBef>
                <a:spcPts val="1200"/>
              </a:spcBef>
              <a:spcAft>
                <a:spcPts val="1200"/>
              </a:spcAft>
              <a:buNone/>
            </a:pPr>
            <a:endParaRPr b="1">
              <a:solidFill>
                <a:srgbClr val="3BE73B"/>
              </a:solidFill>
              <a:latin typeface="Inconsolata"/>
              <a:ea typeface="Inconsolata"/>
              <a:cs typeface="Inconsolata"/>
              <a:sym typeface="Inconsolat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534"/>
        <p:cNvGrpSpPr/>
        <p:nvPr/>
      </p:nvGrpSpPr>
      <p:grpSpPr>
        <a:xfrm>
          <a:off x="0" y="0"/>
          <a:ext cx="0" cy="0"/>
          <a:chOff x="0" y="0"/>
          <a:chExt cx="0" cy="0"/>
        </a:xfrm>
      </p:grpSpPr>
      <p:sp>
        <p:nvSpPr>
          <p:cNvPr id="3535" name="Google Shape;3535;p2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grep</a:t>
            </a:r>
            <a:r>
              <a:rPr lang="en"/>
              <a:t> Syntax</a:t>
            </a:r>
            <a:endParaRPr/>
          </a:p>
        </p:txBody>
      </p:sp>
      <p:sp>
        <p:nvSpPr>
          <p:cNvPr id="3536" name="Google Shape;3536;p2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68</a:t>
            </a:fld>
            <a:endParaRPr sz="600"/>
          </a:p>
        </p:txBody>
      </p:sp>
      <p:sp>
        <p:nvSpPr>
          <p:cNvPr id="3537" name="Google Shape;3537;p212"/>
          <p:cNvSpPr/>
          <p:nvPr/>
        </p:nvSpPr>
        <p:spPr>
          <a:xfrm rot="10800000">
            <a:off x="1226550" y="1431725"/>
            <a:ext cx="6748200" cy="25182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12"/>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1200"/>
              </a:spcAft>
              <a:buNone/>
            </a:pPr>
            <a:r>
              <a:rPr lang="en" b="1">
                <a:solidFill>
                  <a:srgbClr val="3BE73B"/>
                </a:solidFill>
                <a:latin typeface="Inconsolata"/>
                <a:ea typeface="Inconsolata"/>
                <a:cs typeface="Inconsolata"/>
                <a:sym typeface="Inconsolata"/>
              </a:rPr>
              <a:t>grep </a:t>
            </a:r>
            <a:r>
              <a:rPr lang="en" b="1">
                <a:solidFill>
                  <a:srgbClr val="00FFFF"/>
                </a:solidFill>
                <a:latin typeface="Inconsolata"/>
                <a:ea typeface="Inconsolata"/>
                <a:cs typeface="Inconsolata"/>
                <a:sym typeface="Inconsolata"/>
              </a:rPr>
              <a:t>-i</a:t>
            </a:r>
            <a:r>
              <a:rPr lang="en" b="1">
                <a:solidFill>
                  <a:srgbClr val="3BE73B"/>
                </a:solidFill>
                <a:latin typeface="Inconsolata"/>
                <a:ea typeface="Inconsolata"/>
                <a:cs typeface="Inconsolata"/>
                <a:sym typeface="Inconsolata"/>
              </a:rPr>
              <a:t> bob *.txt</a:t>
            </a:r>
            <a:endParaRPr b="1">
              <a:solidFill>
                <a:srgbClr val="3BE73B"/>
              </a:solidFill>
              <a:latin typeface="Inconsolata"/>
              <a:ea typeface="Inconsolata"/>
              <a:cs typeface="Inconsolata"/>
              <a:sym typeface="Inconsolata"/>
            </a:endParaRPr>
          </a:p>
        </p:txBody>
      </p:sp>
      <p:sp>
        <p:nvSpPr>
          <p:cNvPr id="3539" name="Google Shape;3539;p212"/>
          <p:cNvSpPr txBox="1">
            <a:spLocks noGrp="1"/>
          </p:cNvSpPr>
          <p:nvPr>
            <p:ph type="body" idx="3"/>
          </p:nvPr>
        </p:nvSpPr>
        <p:spPr>
          <a:xfrm>
            <a:off x="941725" y="1817900"/>
            <a:ext cx="7084800" cy="19665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0"/>
              </a:spcAft>
              <a:buSzPts val="1400"/>
              <a:buChar char="●"/>
            </a:pPr>
            <a:r>
              <a:rPr lang="en"/>
              <a:t>This </a:t>
            </a:r>
            <a:r>
              <a:rPr lang="en" b="1">
                <a:latin typeface="Inconsolata"/>
                <a:ea typeface="Inconsolata"/>
                <a:cs typeface="Inconsolata"/>
                <a:sym typeface="Inconsolata"/>
              </a:rPr>
              <a:t>grep</a:t>
            </a:r>
            <a:r>
              <a:rPr lang="en"/>
              <a:t> command is used to find a </a:t>
            </a:r>
            <a:r>
              <a:rPr lang="en" i="1"/>
              <a:t>case-insensitive</a:t>
            </a:r>
            <a:r>
              <a:rPr lang="en"/>
              <a:t> specific data point.</a:t>
            </a:r>
            <a:endParaRPr/>
          </a:p>
          <a:p>
            <a:pPr marL="320040" lvl="0" indent="-180340" algn="l" rtl="0">
              <a:lnSpc>
                <a:spcPct val="115000"/>
              </a:lnSpc>
              <a:spcBef>
                <a:spcPts val="800"/>
              </a:spcBef>
              <a:spcAft>
                <a:spcPts val="800"/>
              </a:spcAft>
              <a:buSzPts val="1400"/>
              <a:buChar char="●"/>
            </a:pPr>
            <a:r>
              <a:rPr lang="en"/>
              <a:t>Specifically, this command finds the lines where the user </a:t>
            </a:r>
            <a:r>
              <a:rPr lang="en" b="1"/>
              <a:t>bob</a:t>
            </a:r>
            <a:r>
              <a:rPr lang="en"/>
              <a:t> or </a:t>
            </a:r>
            <a:r>
              <a:rPr lang="en" b="1"/>
              <a:t>BOB</a:t>
            </a:r>
            <a:r>
              <a:rPr lang="en"/>
              <a:t> exists within all </a:t>
            </a:r>
            <a:r>
              <a:rPr lang="en" b="1">
                <a:latin typeface="Inconsolata"/>
                <a:ea typeface="Inconsolata"/>
                <a:cs typeface="Inconsolata"/>
                <a:sym typeface="Inconsolata"/>
              </a:rPr>
              <a:t>.txt</a:t>
            </a:r>
            <a:r>
              <a:rPr lang="en"/>
              <a:t> files.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F7EF6A">
                <a:alpha val="50196"/>
              </a:srgbClr>
            </a:gs>
            <a:gs pos="100000">
              <a:srgbClr val="DFE863"/>
            </a:gs>
          </a:gsLst>
          <a:path path="circle">
            <a:fillToRect l="50000" t="50000" r="50000" b="50000"/>
          </a:path>
          <a:tileRect/>
        </a:gradFill>
        <a:effectLst/>
      </p:bgPr>
    </p:bg>
    <p:spTree>
      <p:nvGrpSpPr>
        <p:cNvPr id="1" name="Shape 3543"/>
        <p:cNvGrpSpPr/>
        <p:nvPr/>
      </p:nvGrpSpPr>
      <p:grpSpPr>
        <a:xfrm>
          <a:off x="0" y="0"/>
          <a:ext cx="0" cy="0"/>
          <a:chOff x="0" y="0"/>
          <a:chExt cx="0" cy="0"/>
        </a:xfrm>
      </p:grpSpPr>
      <p:sp>
        <p:nvSpPr>
          <p:cNvPr id="3544" name="Google Shape;3544;p2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grep Syntax</a:t>
            </a:r>
            <a:endParaRPr/>
          </a:p>
        </p:txBody>
      </p:sp>
      <p:sp>
        <p:nvSpPr>
          <p:cNvPr id="3545" name="Google Shape;3545;p2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69</a:t>
            </a:fld>
            <a:endParaRPr sz="600"/>
          </a:p>
        </p:txBody>
      </p:sp>
      <p:sp>
        <p:nvSpPr>
          <p:cNvPr id="3546" name="Google Shape;3546;p213"/>
          <p:cNvSpPr/>
          <p:nvPr/>
        </p:nvSpPr>
        <p:spPr>
          <a:xfrm rot="10800000">
            <a:off x="1226550" y="1431725"/>
            <a:ext cx="6748200" cy="3250500"/>
          </a:xfrm>
          <a:prstGeom prst="round2SameRect">
            <a:avLst>
              <a:gd name="adj1" fmla="val 4545"/>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13"/>
          <p:cNvSpPr txBox="1">
            <a:spLocks noGrp="1"/>
          </p:cNvSpPr>
          <p:nvPr>
            <p:ph type="subTitle" idx="1"/>
          </p:nvPr>
        </p:nvSpPr>
        <p:spPr>
          <a:xfrm>
            <a:off x="0" y="854050"/>
            <a:ext cx="9144000" cy="643500"/>
          </a:xfrm>
          <a:prstGeom prst="rect">
            <a:avLst/>
          </a:prstGeom>
          <a:solidFill>
            <a:srgbClr val="000000"/>
          </a:solidFill>
        </p:spPr>
        <p:txBody>
          <a:bodyPr spcFirstLastPara="1" wrap="square" lIns="91425" tIns="182875" rIns="91425" bIns="182875" anchor="t" anchorCtr="0">
            <a:noAutofit/>
          </a:bodyPr>
          <a:lstStyle/>
          <a:p>
            <a:pPr marL="0" lvl="0" indent="0" algn="ctr" rtl="0">
              <a:lnSpc>
                <a:spcPct val="115000"/>
              </a:lnSpc>
              <a:spcBef>
                <a:spcPts val="0"/>
              </a:spcBef>
              <a:spcAft>
                <a:spcPts val="1200"/>
              </a:spcAft>
              <a:buNone/>
            </a:pPr>
            <a:r>
              <a:rPr lang="en" b="1">
                <a:solidFill>
                  <a:srgbClr val="3BE73B"/>
                </a:solidFill>
                <a:latin typeface="Inconsolata"/>
                <a:ea typeface="Inconsolata"/>
                <a:cs typeface="Inconsolata"/>
                <a:sym typeface="Inconsolata"/>
              </a:rPr>
              <a:t>grep </a:t>
            </a:r>
            <a:r>
              <a:rPr lang="en" b="1">
                <a:solidFill>
                  <a:srgbClr val="00FFFF"/>
                </a:solidFill>
                <a:latin typeface="Inconsolata"/>
                <a:ea typeface="Inconsolata"/>
                <a:cs typeface="Inconsolata"/>
                <a:sym typeface="Inconsolata"/>
              </a:rPr>
              <a:t>-il</a:t>
            </a:r>
            <a:r>
              <a:rPr lang="en" b="1">
                <a:solidFill>
                  <a:srgbClr val="3BE73B"/>
                </a:solidFill>
                <a:latin typeface="Inconsolata"/>
                <a:ea typeface="Inconsolata"/>
                <a:cs typeface="Inconsolata"/>
                <a:sym typeface="Inconsolata"/>
              </a:rPr>
              <a:t> bob *.txt</a:t>
            </a:r>
            <a:endParaRPr b="1">
              <a:solidFill>
                <a:srgbClr val="3BE73B"/>
              </a:solidFill>
              <a:latin typeface="Inconsolata"/>
              <a:ea typeface="Inconsolata"/>
              <a:cs typeface="Inconsolata"/>
              <a:sym typeface="Inconsolata"/>
            </a:endParaRPr>
          </a:p>
        </p:txBody>
      </p:sp>
      <p:sp>
        <p:nvSpPr>
          <p:cNvPr id="3548" name="Google Shape;3548;p213"/>
          <p:cNvSpPr txBox="1">
            <a:spLocks noGrp="1"/>
          </p:cNvSpPr>
          <p:nvPr>
            <p:ph type="body" idx="3"/>
          </p:nvPr>
        </p:nvSpPr>
        <p:spPr>
          <a:xfrm>
            <a:off x="941725" y="1817900"/>
            <a:ext cx="6823200" cy="3003900"/>
          </a:xfrm>
          <a:prstGeom prst="rect">
            <a:avLst/>
          </a:prstGeom>
        </p:spPr>
        <p:txBody>
          <a:bodyPr spcFirstLastPara="1" wrap="square" lIns="457200" tIns="0" rIns="457200" bIns="914400" anchor="t" anchorCtr="0">
            <a:noAutofit/>
          </a:bodyPr>
          <a:lstStyle/>
          <a:p>
            <a:pPr marL="320040" lvl="0" indent="-180340" algn="l" rtl="0">
              <a:lnSpc>
                <a:spcPct val="115000"/>
              </a:lnSpc>
              <a:spcBef>
                <a:spcPts val="0"/>
              </a:spcBef>
              <a:spcAft>
                <a:spcPts val="0"/>
              </a:spcAft>
              <a:buSzPts val="1400"/>
              <a:buChar char="●"/>
            </a:pPr>
            <a:r>
              <a:rPr lang="en"/>
              <a:t>This example uses </a:t>
            </a:r>
            <a:r>
              <a:rPr lang="en" b="1">
                <a:latin typeface="Inconsolata"/>
                <a:ea typeface="Inconsolata"/>
                <a:cs typeface="Inconsolata"/>
                <a:sym typeface="Inconsolata"/>
              </a:rPr>
              <a:t>grep</a:t>
            </a:r>
            <a:r>
              <a:rPr lang="en"/>
              <a:t>  to indicate that it should display the </a:t>
            </a:r>
            <a:r>
              <a:rPr lang="en" i="1"/>
              <a:t>name</a:t>
            </a:r>
            <a:r>
              <a:rPr lang="en"/>
              <a:t> of the file that contains the specified data point. </a:t>
            </a:r>
            <a:endParaRPr/>
          </a:p>
          <a:p>
            <a:pPr marL="320040" lvl="0" indent="-180340" algn="l" rtl="0">
              <a:lnSpc>
                <a:spcPct val="115000"/>
              </a:lnSpc>
              <a:spcBef>
                <a:spcPts val="800"/>
              </a:spcBef>
              <a:spcAft>
                <a:spcPts val="0"/>
              </a:spcAft>
              <a:buSzPts val="1400"/>
              <a:buChar char="●"/>
            </a:pPr>
            <a:r>
              <a:rPr lang="en"/>
              <a:t>Specifically, this command outputs the file names of </a:t>
            </a:r>
            <a:r>
              <a:rPr lang="en" b="1">
                <a:solidFill>
                  <a:schemeClr val="dk1"/>
                </a:solidFill>
                <a:latin typeface="Inconsolata"/>
                <a:ea typeface="Inconsolata"/>
                <a:cs typeface="Inconsolata"/>
                <a:sym typeface="Inconsolata"/>
              </a:rPr>
              <a:t>.txt</a:t>
            </a:r>
            <a:r>
              <a:rPr lang="en"/>
              <a:t> files containing the user </a:t>
            </a:r>
            <a:r>
              <a:rPr lang="en" b="1"/>
              <a:t>bob</a:t>
            </a:r>
            <a:r>
              <a:rPr lang="en"/>
              <a:t> or </a:t>
            </a:r>
            <a:r>
              <a:rPr lang="en" b="1"/>
              <a:t>BOB</a:t>
            </a:r>
            <a:r>
              <a:rPr lang="en"/>
              <a:t>. It will only display the </a:t>
            </a:r>
            <a:r>
              <a:rPr lang="en" i="1"/>
              <a:t>names</a:t>
            </a:r>
            <a:r>
              <a:rPr lang="en"/>
              <a:t> of the files containing these users.</a:t>
            </a:r>
            <a:endParaRPr/>
          </a:p>
          <a:p>
            <a:pPr marL="0" lvl="0" indent="0" algn="l" rtl="0">
              <a:lnSpc>
                <a:spcPct val="115000"/>
              </a:lnSpc>
              <a:spcBef>
                <a:spcPts val="800"/>
              </a:spcBef>
              <a:spcAft>
                <a:spcPts val="0"/>
              </a:spcAft>
              <a:buNone/>
            </a:pPr>
            <a:r>
              <a:rPr lang="en" b="1"/>
              <a:t>Note</a:t>
            </a:r>
            <a:r>
              <a:rPr lang="en"/>
              <a:t>: </a:t>
            </a:r>
            <a:r>
              <a:rPr lang="en" b="1">
                <a:latin typeface="Inconsolata"/>
                <a:ea typeface="Inconsolata"/>
                <a:cs typeface="Inconsolata"/>
                <a:sym typeface="Inconsolata"/>
              </a:rPr>
              <a:t>-il</a:t>
            </a:r>
            <a:r>
              <a:rPr lang="en"/>
              <a:t> are two separate options. </a:t>
            </a:r>
            <a:endParaRPr/>
          </a:p>
          <a:p>
            <a:pPr marL="457200" lvl="0" indent="-317500" algn="l" rtl="0">
              <a:lnSpc>
                <a:spcPct val="115000"/>
              </a:lnSpc>
              <a:spcBef>
                <a:spcPts val="800"/>
              </a:spcBef>
              <a:spcAft>
                <a:spcPts val="0"/>
              </a:spcAft>
              <a:buSzPts val="1400"/>
              <a:buChar char="●"/>
            </a:pPr>
            <a:r>
              <a:rPr lang="en" b="1">
                <a:latin typeface="Inconsolata"/>
                <a:ea typeface="Inconsolata"/>
                <a:cs typeface="Inconsolata"/>
                <a:sym typeface="Inconsolata"/>
              </a:rPr>
              <a:t>i</a:t>
            </a:r>
            <a:r>
              <a:rPr lang="en"/>
              <a:t> is an option for </a:t>
            </a:r>
            <a:r>
              <a:rPr lang="en" b="1">
                <a:latin typeface="Inconsolata"/>
                <a:ea typeface="Inconsolata"/>
                <a:cs typeface="Inconsolata"/>
                <a:sym typeface="Inconsolata"/>
              </a:rPr>
              <a:t>grep</a:t>
            </a:r>
            <a:r>
              <a:rPr lang="en"/>
              <a:t> indicating case insensitivity. </a:t>
            </a:r>
            <a:endParaRPr/>
          </a:p>
          <a:p>
            <a:pPr marL="457200" lvl="0" indent="-317500" algn="l" rtl="0">
              <a:lnSpc>
                <a:spcPct val="115000"/>
              </a:lnSpc>
              <a:spcBef>
                <a:spcPts val="0"/>
              </a:spcBef>
              <a:spcAft>
                <a:spcPts val="0"/>
              </a:spcAft>
              <a:buSzPts val="1400"/>
              <a:buChar char="●"/>
            </a:pPr>
            <a:r>
              <a:rPr lang="en" b="1">
                <a:latin typeface="Inconsolata"/>
                <a:ea typeface="Inconsolata"/>
                <a:cs typeface="Inconsolata"/>
                <a:sym typeface="Inconsolata"/>
              </a:rPr>
              <a:t>l</a:t>
            </a:r>
            <a:r>
              <a:rPr lang="en"/>
              <a:t> is an additional option indicating to only return the file name.</a:t>
            </a:r>
            <a:endParaRPr/>
          </a:p>
          <a:p>
            <a:pPr marL="457200" lvl="0" indent="-317500" algn="l" rtl="0">
              <a:lnSpc>
                <a:spcPct val="115000"/>
              </a:lnSpc>
              <a:spcBef>
                <a:spcPts val="0"/>
              </a:spcBef>
              <a:spcAft>
                <a:spcPts val="0"/>
              </a:spcAft>
              <a:buSzPts val="1400"/>
              <a:buChar char="●"/>
            </a:pPr>
            <a:r>
              <a:rPr lang="en" b="1">
                <a:latin typeface="Inconsolata"/>
                <a:ea typeface="Inconsolata"/>
                <a:cs typeface="Inconsolata"/>
                <a:sym typeface="Inconsolata"/>
              </a:rPr>
              <a:t>i</a:t>
            </a:r>
            <a:r>
              <a:rPr lang="en"/>
              <a:t> and </a:t>
            </a:r>
            <a:r>
              <a:rPr lang="en" b="1">
                <a:latin typeface="Inconsolata"/>
                <a:ea typeface="Inconsolata"/>
                <a:cs typeface="Inconsolata"/>
                <a:sym typeface="Inconsolata"/>
              </a:rPr>
              <a:t>l</a:t>
            </a:r>
            <a:r>
              <a:rPr lang="en"/>
              <a:t> use a single hyphen.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114"/>
        <p:cNvGrpSpPr/>
        <p:nvPr/>
      </p:nvGrpSpPr>
      <p:grpSpPr>
        <a:xfrm>
          <a:off x="0" y="0"/>
          <a:ext cx="0" cy="0"/>
          <a:chOff x="0" y="0"/>
          <a:chExt cx="0" cy="0"/>
        </a:xfrm>
      </p:grpSpPr>
      <p:sp>
        <p:nvSpPr>
          <p:cNvPr id="3115" name="Google Shape;3115;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116" name="Google Shape;3116;p1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Commands for making and removing files and directories: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3117" name="Google Shape;3117;p163"/>
          <p:cNvGraphicFramePr/>
          <p:nvPr/>
        </p:nvGraphicFramePr>
        <p:xfrm>
          <a:off x="441000" y="1248913"/>
          <a:ext cx="7730100" cy="1828680"/>
        </p:xfrm>
        <a:graphic>
          <a:graphicData uri="http://schemas.openxmlformats.org/drawingml/2006/table">
            <a:tbl>
              <a:tblPr>
                <a:noFill/>
                <a:tableStyleId>{70C49271-27D2-45C7-AFBA-60BD7FB7B3F3}</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mkdir </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Create a new directory.</a:t>
                      </a:r>
                      <a:endParaRPr sz="1800">
                        <a:latin typeface="Roboto"/>
                        <a:ea typeface="Roboto"/>
                        <a:cs typeface="Roboto"/>
                        <a:sym typeface="Roboto"/>
                      </a:endParaRPr>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rmdir</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Remove a directory.</a:t>
                      </a:r>
                      <a:endParaRPr sz="1800">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1"/>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touch</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Create an empty file.</a:t>
                      </a:r>
                      <a:endParaRPr sz="1800">
                        <a:latin typeface="Roboto"/>
                        <a:ea typeface="Roboto"/>
                        <a:cs typeface="Roboto"/>
                        <a:sym typeface="Roboto"/>
                      </a:endParaRPr>
                    </a:p>
                  </a:txBody>
                  <a:tcPr marL="182875" marR="182875" marT="91425" marB="91425">
                    <a:solidFill>
                      <a:srgbClr val="EFEFEF"/>
                    </a:solidFill>
                  </a:tcPr>
                </a:tc>
                <a:extLst>
                  <a:ext uri="{0D108BD9-81ED-4DB2-BD59-A6C34878D82A}">
                    <a16:rowId xmlns:a16="http://schemas.microsoft.com/office/drawing/2014/main" val="10002"/>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rm</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Remove a file.</a:t>
                      </a:r>
                      <a:endParaRPr sz="1800">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3"/>
                  </a:ext>
                </a:extLst>
              </a:tr>
            </a:tbl>
          </a:graphicData>
        </a:graphic>
      </p:graphicFrame>
      <p:sp>
        <p:nvSpPr>
          <p:cNvPr id="3118" name="Google Shape;3118;p1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552"/>
        <p:cNvGrpSpPr/>
        <p:nvPr/>
      </p:nvGrpSpPr>
      <p:grpSpPr>
        <a:xfrm>
          <a:off x="0" y="0"/>
          <a:ext cx="0" cy="0"/>
          <a:chOff x="0" y="0"/>
          <a:chExt cx="0" cy="0"/>
        </a:xfrm>
      </p:grpSpPr>
      <p:sp>
        <p:nvSpPr>
          <p:cNvPr id="3553" name="Google Shape;3553;p2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grep</a:t>
            </a:r>
            <a:r>
              <a:rPr lang="en"/>
              <a:t> Demo Setup</a:t>
            </a:r>
            <a:endParaRPr/>
          </a:p>
        </p:txBody>
      </p:sp>
      <p:sp>
        <p:nvSpPr>
          <p:cNvPr id="3554" name="Google Shape;3554;p2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70</a:t>
            </a:fld>
            <a:endParaRPr sz="600"/>
          </a:p>
        </p:txBody>
      </p:sp>
      <p:sp>
        <p:nvSpPr>
          <p:cNvPr id="3555" name="Google Shape;3555;p2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demonstration, we’ll use the following scenario: </a:t>
            </a:r>
            <a:endParaRPr/>
          </a:p>
          <a:p>
            <a:pPr marL="0" lvl="0" indent="0" algn="l" rtl="0">
              <a:spcBef>
                <a:spcPts val="0"/>
              </a:spcBef>
              <a:spcAft>
                <a:spcPts val="0"/>
              </a:spcAft>
              <a:buNone/>
            </a:pPr>
            <a:endParaRPr/>
          </a:p>
        </p:txBody>
      </p:sp>
      <p:sp>
        <p:nvSpPr>
          <p:cNvPr id="3556" name="Google Shape;3556;p214"/>
          <p:cNvSpPr txBox="1">
            <a:spLocks noGrp="1"/>
          </p:cNvSpPr>
          <p:nvPr>
            <p:ph type="body" idx="2"/>
          </p:nvPr>
        </p:nvSpPr>
        <p:spPr>
          <a:xfrm>
            <a:off x="175" y="1284250"/>
            <a:ext cx="8709000" cy="2915700"/>
          </a:xfrm>
          <a:prstGeom prst="rect">
            <a:avLst/>
          </a:prstGeom>
        </p:spPr>
        <p:txBody>
          <a:bodyPr spcFirstLastPara="1" wrap="square" lIns="457200" tIns="0" rIns="457200" bIns="914400" anchor="t" anchorCtr="0">
            <a:noAutofit/>
          </a:bodyPr>
          <a:lstStyle/>
          <a:p>
            <a:pPr marL="320040" lvl="0" indent="-205740" algn="l" rtl="0">
              <a:lnSpc>
                <a:spcPct val="115000"/>
              </a:lnSpc>
              <a:spcBef>
                <a:spcPts val="0"/>
              </a:spcBef>
              <a:spcAft>
                <a:spcPts val="0"/>
              </a:spcAft>
              <a:buSzPts val="1800"/>
              <a:buChar char="●"/>
            </a:pPr>
            <a:r>
              <a:rPr lang="en" sz="1800"/>
              <a:t>Your manager has now asked for your help with a security investigation into an illegal money transfer that took place on May 17th.</a:t>
            </a:r>
            <a:endParaRPr sz="1800"/>
          </a:p>
          <a:p>
            <a:pPr marL="320040" lvl="0" indent="-205740" algn="l" rtl="0">
              <a:lnSpc>
                <a:spcPct val="115000"/>
              </a:lnSpc>
              <a:spcBef>
                <a:spcPts val="800"/>
              </a:spcBef>
              <a:spcAft>
                <a:spcPts val="0"/>
              </a:spcAft>
              <a:buSzPts val="1800"/>
              <a:buChar char="●"/>
            </a:pPr>
            <a:r>
              <a:rPr lang="en" sz="1800"/>
              <a:t>The suspect, Sally Stealer, stated that she has never logged in to the company's banking website and that she definitely did not transfer any money on </a:t>
            </a:r>
            <a:r>
              <a:rPr lang="en" sz="1800" b="1">
                <a:latin typeface="Inconsolata"/>
                <a:ea typeface="Inconsolata"/>
                <a:cs typeface="Inconsolata"/>
                <a:sym typeface="Inconsolata"/>
              </a:rPr>
              <a:t>0517</a:t>
            </a:r>
            <a:r>
              <a:rPr lang="en" sz="1800"/>
              <a:t>.</a:t>
            </a:r>
            <a:endParaRPr sz="1800"/>
          </a:p>
          <a:p>
            <a:pPr marL="320040" lvl="0" indent="-205740" algn="l" rtl="0">
              <a:lnSpc>
                <a:spcPct val="115000"/>
              </a:lnSpc>
              <a:spcBef>
                <a:spcPts val="800"/>
              </a:spcBef>
              <a:spcAft>
                <a:spcPts val="800"/>
              </a:spcAft>
              <a:buSzPts val="1800"/>
              <a:buChar char="●"/>
            </a:pPr>
            <a:r>
              <a:rPr lang="en" sz="1800"/>
              <a:t>You must use the </a:t>
            </a:r>
            <a:r>
              <a:rPr lang="en" sz="1800" b="1">
                <a:latin typeface="Inconsolata"/>
                <a:ea typeface="Inconsolata"/>
                <a:cs typeface="Inconsolata"/>
                <a:sym typeface="Inconsolata"/>
              </a:rPr>
              <a:t>grep</a:t>
            </a:r>
            <a:r>
              <a:rPr lang="en" sz="1800"/>
              <a:t> command to search the application logs to see if Sally Stealer logged in on that day and, if so, when she transferred funds.</a:t>
            </a:r>
            <a:endParaRPr sz="1800"/>
          </a:p>
        </p:txBody>
      </p:sp>
      <p:sp>
        <p:nvSpPr>
          <p:cNvPr id="3557" name="Google Shape;3557;p214"/>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a:t>
            </a:r>
            <a:r>
              <a:rPr lang="en"/>
              <a:t>: 15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561"/>
        <p:cNvGrpSpPr/>
        <p:nvPr/>
      </p:nvGrpSpPr>
      <p:grpSpPr>
        <a:xfrm>
          <a:off x="0" y="0"/>
          <a:ext cx="0" cy="0"/>
          <a:chOff x="0" y="0"/>
          <a:chExt cx="0" cy="0"/>
        </a:xfrm>
      </p:grpSpPr>
      <p:sp>
        <p:nvSpPr>
          <p:cNvPr id="3562" name="Google Shape;3562;p21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latin typeface="Inconsolata"/>
                <a:ea typeface="Inconsolata"/>
                <a:cs typeface="Inconsolata"/>
                <a:sym typeface="Inconsolata"/>
              </a:rPr>
              <a:t>grep</a:t>
            </a:r>
            <a:endParaRPr>
              <a:latin typeface="Inconsolata"/>
              <a:ea typeface="Inconsolata"/>
              <a:cs typeface="Inconsolata"/>
              <a:sym typeface="Inconsolata"/>
            </a:endParaRPr>
          </a:p>
        </p:txBody>
      </p:sp>
      <p:sp>
        <p:nvSpPr>
          <p:cNvPr id="3563" name="Google Shape;3563;p2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71</a:t>
            </a:fld>
            <a:endParaRPr sz="6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CE9FC">
            <a:alpha val="86030"/>
          </a:srgbClr>
        </a:solidFill>
        <a:effectLst/>
      </p:bgPr>
    </p:bg>
    <p:spTree>
      <p:nvGrpSpPr>
        <p:cNvPr id="1" name="Shape 3567"/>
        <p:cNvGrpSpPr/>
        <p:nvPr/>
      </p:nvGrpSpPr>
      <p:grpSpPr>
        <a:xfrm>
          <a:off x="0" y="0"/>
          <a:ext cx="0" cy="0"/>
          <a:chOff x="0" y="0"/>
          <a:chExt cx="0" cy="0"/>
        </a:xfrm>
      </p:grpSpPr>
      <p:sp>
        <p:nvSpPr>
          <p:cNvPr id="3568" name="Google Shape;3568;p2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Review: </a:t>
            </a:r>
            <a:r>
              <a:rPr lang="en" b="1">
                <a:solidFill>
                  <a:srgbClr val="F3F3F3"/>
                </a:solidFill>
                <a:highlight>
                  <a:srgbClr val="434343"/>
                </a:highlight>
                <a:latin typeface="Inconsolata"/>
                <a:ea typeface="Inconsolata"/>
                <a:cs typeface="Inconsolata"/>
                <a:sym typeface="Inconsolata"/>
              </a:rPr>
              <a:t>grep</a:t>
            </a:r>
            <a:r>
              <a:rPr lang="en"/>
              <a:t> </a:t>
            </a:r>
            <a:endParaRPr/>
          </a:p>
        </p:txBody>
      </p:sp>
      <p:sp>
        <p:nvSpPr>
          <p:cNvPr id="3569" name="Google Shape;3569;p2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previous demo covered the following concepts:</a:t>
            </a:r>
            <a:endParaRPr/>
          </a:p>
        </p:txBody>
      </p:sp>
      <p:sp>
        <p:nvSpPr>
          <p:cNvPr id="3570" name="Google Shape;3570;p216"/>
          <p:cNvSpPr txBox="1">
            <a:spLocks noGrp="1"/>
          </p:cNvSpPr>
          <p:nvPr>
            <p:ph type="body" idx="2"/>
          </p:nvPr>
        </p:nvSpPr>
        <p:spPr>
          <a:xfrm>
            <a:off x="175" y="1284250"/>
            <a:ext cx="9240900" cy="3199200"/>
          </a:xfrm>
          <a:prstGeom prst="rect">
            <a:avLst/>
          </a:prstGeom>
        </p:spPr>
        <p:txBody>
          <a:bodyPr spcFirstLastPara="1" wrap="square" lIns="457200" tIns="0" rIns="457200" bIns="914400" anchor="t" anchorCtr="0">
            <a:noAutofit/>
          </a:bodyPr>
          <a:lstStyle/>
          <a:p>
            <a:pPr marL="320040" lvl="0" indent="-205740" algn="l" rtl="0">
              <a:lnSpc>
                <a:spcPct val="114000"/>
              </a:lnSpc>
              <a:spcBef>
                <a:spcPts val="0"/>
              </a:spcBef>
              <a:spcAft>
                <a:spcPts val="0"/>
              </a:spcAft>
              <a:buSzPts val="1800"/>
              <a:buChar char="●"/>
            </a:pPr>
            <a:r>
              <a:rPr lang="en" sz="1800" b="1">
                <a:latin typeface="Inconsolata"/>
                <a:ea typeface="Inconsolata"/>
                <a:cs typeface="Inconsolata"/>
                <a:sym typeface="Inconsolata"/>
              </a:rPr>
              <a:t>grep</a:t>
            </a:r>
            <a:r>
              <a:rPr lang="en" sz="1800"/>
              <a:t> is a command-line command to find a data point </a:t>
            </a:r>
            <a:r>
              <a:rPr lang="en" sz="1800" i="1"/>
              <a:t>inside</a:t>
            </a:r>
            <a:r>
              <a:rPr lang="en" sz="1800"/>
              <a:t> of a file.</a:t>
            </a:r>
            <a:endParaRPr sz="1800"/>
          </a:p>
          <a:p>
            <a:pPr marL="320040" lvl="0" indent="-205740" algn="l" rtl="0">
              <a:lnSpc>
                <a:spcPct val="114000"/>
              </a:lnSpc>
              <a:spcBef>
                <a:spcPts val="800"/>
              </a:spcBef>
              <a:spcAft>
                <a:spcPts val="0"/>
              </a:spcAft>
              <a:buSzPts val="1800"/>
              <a:buChar char="●"/>
            </a:pPr>
            <a:r>
              <a:rPr lang="en" sz="1800"/>
              <a:t>The basic syntax is: </a:t>
            </a:r>
            <a:r>
              <a:rPr lang="en" sz="1800" b="1">
                <a:latin typeface="Inconsolata"/>
                <a:ea typeface="Inconsolata"/>
                <a:cs typeface="Inconsolata"/>
                <a:sym typeface="Inconsolata"/>
              </a:rPr>
              <a:t>&lt;grep data_point File_to_search_inside&gt;</a:t>
            </a:r>
            <a:endParaRPr sz="1800" b="1">
              <a:latin typeface="Inconsolata"/>
              <a:ea typeface="Inconsolata"/>
              <a:cs typeface="Inconsolata"/>
              <a:sym typeface="Inconsolata"/>
            </a:endParaRPr>
          </a:p>
          <a:p>
            <a:pPr marL="320040" lvl="0" indent="-205740" algn="l" rtl="0">
              <a:lnSpc>
                <a:spcPct val="114000"/>
              </a:lnSpc>
              <a:spcBef>
                <a:spcPts val="800"/>
              </a:spcBef>
              <a:spcAft>
                <a:spcPts val="0"/>
              </a:spcAft>
              <a:buSzPts val="1800"/>
              <a:buChar char="●"/>
            </a:pPr>
            <a:r>
              <a:rPr lang="en" sz="1800" b="1">
                <a:latin typeface="Inconsolata"/>
                <a:ea typeface="Inconsolata"/>
                <a:cs typeface="Inconsolata"/>
                <a:sym typeface="Inconsolata"/>
              </a:rPr>
              <a:t>grep</a:t>
            </a:r>
            <a:r>
              <a:rPr lang="en" sz="1800"/>
              <a:t> by default  will return the </a:t>
            </a:r>
            <a:r>
              <a:rPr lang="en" sz="1800" i="1"/>
              <a:t>whole line</a:t>
            </a:r>
            <a:r>
              <a:rPr lang="en" sz="1800"/>
              <a:t> on which it finds the data point.</a:t>
            </a:r>
            <a:endParaRPr sz="1800"/>
          </a:p>
          <a:p>
            <a:pPr marL="320040" lvl="0" indent="-205740" algn="l" rtl="0">
              <a:lnSpc>
                <a:spcPct val="114000"/>
              </a:lnSpc>
              <a:spcBef>
                <a:spcPts val="800"/>
              </a:spcBef>
              <a:spcAft>
                <a:spcPts val="0"/>
              </a:spcAft>
              <a:buSzPts val="1800"/>
              <a:buChar char="●"/>
            </a:pPr>
            <a:r>
              <a:rPr lang="en" sz="1800"/>
              <a:t>The </a:t>
            </a:r>
            <a:r>
              <a:rPr lang="en" sz="1800" b="1">
                <a:latin typeface="Inconsolata"/>
                <a:ea typeface="Inconsolata"/>
                <a:cs typeface="Inconsolata"/>
                <a:sym typeface="Inconsolata"/>
              </a:rPr>
              <a:t>i</a:t>
            </a:r>
            <a:r>
              <a:rPr lang="en" sz="1800"/>
              <a:t> option will search for the data point with case insensitivity.</a:t>
            </a:r>
            <a:endParaRPr sz="1800"/>
          </a:p>
          <a:p>
            <a:pPr marL="320040" lvl="0" indent="-205740" algn="l" rtl="0">
              <a:lnSpc>
                <a:spcPct val="114000"/>
              </a:lnSpc>
              <a:spcBef>
                <a:spcPts val="800"/>
              </a:spcBef>
              <a:spcAft>
                <a:spcPts val="800"/>
              </a:spcAft>
              <a:buSzPts val="1800"/>
              <a:buChar char="●"/>
            </a:pPr>
            <a:r>
              <a:rPr lang="en" sz="1800"/>
              <a:t>The </a:t>
            </a:r>
            <a:r>
              <a:rPr lang="en" sz="1800" b="1">
                <a:latin typeface="Inconsolata"/>
                <a:ea typeface="Inconsolata"/>
                <a:cs typeface="Inconsolata"/>
                <a:sym typeface="Inconsolata"/>
              </a:rPr>
              <a:t>l</a:t>
            </a:r>
            <a:r>
              <a:rPr lang="en" sz="1800"/>
              <a:t> option will return the file names of the file containing the data point. </a:t>
            </a:r>
            <a:endParaRPr sz="1800"/>
          </a:p>
        </p:txBody>
      </p:sp>
      <p:sp>
        <p:nvSpPr>
          <p:cNvPr id="3571" name="Google Shape;3571;p2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72</a:t>
            </a:fld>
            <a:endParaRPr sz="6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75"/>
        <p:cNvGrpSpPr/>
        <p:nvPr/>
      </p:nvGrpSpPr>
      <p:grpSpPr>
        <a:xfrm>
          <a:off x="0" y="0"/>
          <a:ext cx="0" cy="0"/>
          <a:chOff x="0" y="0"/>
          <a:chExt cx="0" cy="0"/>
        </a:xfrm>
      </p:grpSpPr>
      <p:sp>
        <p:nvSpPr>
          <p:cNvPr id="3576" name="Google Shape;3576;p21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577" name="Google Shape;3577;p217"/>
          <p:cNvSpPr txBox="1">
            <a:spLocks noGrp="1"/>
          </p:cNvSpPr>
          <p:nvPr>
            <p:ph type="title" idx="2"/>
          </p:nvPr>
        </p:nvSpPr>
        <p:spPr>
          <a:xfrm>
            <a:off x="273900" y="1042875"/>
            <a:ext cx="8409300" cy="27642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a:t>
            </a:r>
            <a:r>
              <a:rPr lang="en" b="1">
                <a:latin typeface="Inconsolata"/>
                <a:ea typeface="Inconsolata"/>
                <a:cs typeface="Inconsolata"/>
                <a:sym typeface="Inconsolata"/>
              </a:rPr>
              <a:t>grep</a:t>
            </a:r>
            <a:endParaRPr sz="1100">
              <a:latin typeface="Arial"/>
              <a:ea typeface="Arial"/>
              <a:cs typeface="Arial"/>
              <a:sym typeface="Arial"/>
            </a:endParaRPr>
          </a:p>
          <a:p>
            <a:pPr marL="0" lvl="0" indent="0" algn="l" rtl="0">
              <a:spcBef>
                <a:spcPts val="600"/>
              </a:spcBef>
              <a:spcAft>
                <a:spcPts val="0"/>
              </a:spcAft>
              <a:buNone/>
            </a:pPr>
            <a:r>
              <a:rPr lang="en" sz="1600">
                <a:latin typeface="Roboto Light"/>
                <a:ea typeface="Roboto Light"/>
                <a:cs typeface="Roboto Light"/>
                <a:sym typeface="Roboto Light"/>
              </a:rPr>
              <a:t>Slugworth recently made a large purchase of guavaberries. You manager suspects Slugworth is trying to reproduce some of Wonka’s secret recipes that use guavaberries.</a:t>
            </a:r>
            <a:endParaRPr sz="16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600"/>
              <a:t>Your task is to determine which of the secret recipes contain guavaberries in their ingredient list.</a:t>
            </a:r>
            <a:r>
              <a:rPr lang="en" sz="1600">
                <a:solidFill>
                  <a:srgbClr val="24292E"/>
                </a:solidFill>
              </a:rPr>
              <a:t> </a:t>
            </a:r>
            <a:endParaRPr sz="1800">
              <a:latin typeface="Roboto Light"/>
              <a:ea typeface="Roboto Light"/>
              <a:cs typeface="Roboto Light"/>
              <a:sym typeface="Roboto Light"/>
            </a:endParaRPr>
          </a:p>
        </p:txBody>
      </p:sp>
      <p:sp>
        <p:nvSpPr>
          <p:cNvPr id="3578" name="Google Shape;3578;p2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73</a:t>
            </a:fld>
            <a:endParaRPr sz="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582"/>
        <p:cNvGrpSpPr/>
        <p:nvPr/>
      </p:nvGrpSpPr>
      <p:grpSpPr>
        <a:xfrm>
          <a:off x="0" y="0"/>
          <a:ext cx="0" cy="0"/>
          <a:chOff x="0" y="0"/>
          <a:chExt cx="0" cy="0"/>
        </a:xfrm>
      </p:grpSpPr>
      <p:sp>
        <p:nvSpPr>
          <p:cNvPr id="3583" name="Google Shape;3583;p2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74</a:t>
            </a:fld>
            <a:endParaRPr sz="6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587"/>
        <p:cNvGrpSpPr/>
        <p:nvPr/>
      </p:nvGrpSpPr>
      <p:grpSpPr>
        <a:xfrm>
          <a:off x="0" y="0"/>
          <a:ext cx="0" cy="0"/>
          <a:chOff x="0" y="0"/>
          <a:chExt cx="0" cy="0"/>
        </a:xfrm>
      </p:grpSpPr>
      <p:sp>
        <p:nvSpPr>
          <p:cNvPr id="3588" name="Google Shape;3588;p21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Piping </a:t>
            </a:r>
            <a:endParaRPr/>
          </a:p>
        </p:txBody>
      </p:sp>
      <p:sp>
        <p:nvSpPr>
          <p:cNvPr id="3589" name="Google Shape;3589;p2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75</a:t>
            </a:fld>
            <a:endParaRPr sz="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3593"/>
        <p:cNvGrpSpPr/>
        <p:nvPr/>
      </p:nvGrpSpPr>
      <p:grpSpPr>
        <a:xfrm>
          <a:off x="0" y="0"/>
          <a:ext cx="0" cy="0"/>
          <a:chOff x="0" y="0"/>
          <a:chExt cx="0" cy="0"/>
        </a:xfrm>
      </p:grpSpPr>
      <p:sp>
        <p:nvSpPr>
          <p:cNvPr id="3594" name="Google Shape;3594;p2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 Far...</a:t>
            </a:r>
            <a:endParaRPr/>
          </a:p>
        </p:txBody>
      </p:sp>
      <p:sp>
        <p:nvSpPr>
          <p:cNvPr id="3595" name="Google Shape;3595;p220"/>
          <p:cNvSpPr txBox="1">
            <a:spLocks noGrp="1"/>
          </p:cNvSpPr>
          <p:nvPr>
            <p:ph type="subTitle" idx="1"/>
          </p:nvPr>
        </p:nvSpPr>
        <p:spPr>
          <a:xfrm>
            <a:off x="0" y="675975"/>
            <a:ext cx="9045600" cy="1312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We’ve covered many commands line tools commonly used by IT and security professionals:</a:t>
            </a:r>
            <a:endParaRPr/>
          </a:p>
        </p:txBody>
      </p:sp>
      <p:sp>
        <p:nvSpPr>
          <p:cNvPr id="3596" name="Google Shape;3596;p220"/>
          <p:cNvSpPr/>
          <p:nvPr/>
        </p:nvSpPr>
        <p:spPr>
          <a:xfrm>
            <a:off x="1352550" y="1531225"/>
            <a:ext cx="73263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20"/>
          <p:cNvSpPr txBox="1">
            <a:spLocks noGrp="1"/>
          </p:cNvSpPr>
          <p:nvPr>
            <p:ph type="subTitle" idx="1"/>
          </p:nvPr>
        </p:nvSpPr>
        <p:spPr>
          <a:xfrm>
            <a:off x="0" y="1536775"/>
            <a:ext cx="8477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a:latin typeface="Inconsolata"/>
                <a:ea typeface="Inconsolata"/>
                <a:cs typeface="Inconsolata"/>
                <a:sym typeface="Inconsolata"/>
              </a:rPr>
              <a:t>find</a:t>
            </a:r>
            <a:r>
              <a:rPr lang="en" sz="1800">
                <a:solidFill>
                  <a:schemeClr val="dk1"/>
                </a:solidFill>
                <a:latin typeface="Roboto"/>
                <a:ea typeface="Roboto"/>
                <a:cs typeface="Roboto"/>
                <a:sym typeface="Roboto"/>
              </a:rPr>
              <a:t> to search for file names or directories.</a:t>
            </a:r>
            <a:endParaRPr sz="1300"/>
          </a:p>
        </p:txBody>
      </p:sp>
      <p:sp>
        <p:nvSpPr>
          <p:cNvPr id="3598" name="Google Shape;3598;p220"/>
          <p:cNvSpPr/>
          <p:nvPr/>
        </p:nvSpPr>
        <p:spPr>
          <a:xfrm>
            <a:off x="1352550" y="2383532"/>
            <a:ext cx="73263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20"/>
          <p:cNvSpPr txBox="1">
            <a:spLocks noGrp="1"/>
          </p:cNvSpPr>
          <p:nvPr>
            <p:ph type="subTitle" idx="2"/>
          </p:nvPr>
        </p:nvSpPr>
        <p:spPr>
          <a:xfrm>
            <a:off x="-12225" y="2385950"/>
            <a:ext cx="8747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a:latin typeface="Inconsolata"/>
                <a:ea typeface="Inconsolata"/>
                <a:cs typeface="Inconsolata"/>
                <a:sym typeface="Inconsolata"/>
              </a:rPr>
              <a:t>grep</a:t>
            </a:r>
            <a:r>
              <a:rPr lang="en" sz="1800">
                <a:solidFill>
                  <a:schemeClr val="dk1"/>
                </a:solidFill>
                <a:latin typeface="Roboto"/>
                <a:ea typeface="Roboto"/>
                <a:cs typeface="Roboto"/>
                <a:sym typeface="Roboto"/>
              </a:rPr>
              <a:t> to search for data points inside of files.</a:t>
            </a:r>
            <a:endParaRPr/>
          </a:p>
        </p:txBody>
      </p:sp>
      <p:pic>
        <p:nvPicPr>
          <p:cNvPr id="3600" name="Google Shape;3600;p220"/>
          <p:cNvPicPr preferRelativeResize="0"/>
          <p:nvPr/>
        </p:nvPicPr>
        <p:blipFill rotWithShape="1">
          <a:blip r:embed="rId3">
            <a:alphaModFix/>
          </a:blip>
          <a:srcRect t="1774" b="1765"/>
          <a:stretch/>
        </p:blipFill>
        <p:spPr>
          <a:xfrm>
            <a:off x="429768" y="1555211"/>
            <a:ext cx="785567" cy="606900"/>
          </a:xfrm>
          <a:prstGeom prst="rect">
            <a:avLst/>
          </a:prstGeom>
          <a:noFill/>
          <a:ln>
            <a:noFill/>
          </a:ln>
        </p:spPr>
      </p:pic>
      <p:pic>
        <p:nvPicPr>
          <p:cNvPr id="3601" name="Google Shape;3601;p220"/>
          <p:cNvPicPr preferRelativeResize="0"/>
          <p:nvPr/>
        </p:nvPicPr>
        <p:blipFill rotWithShape="1">
          <a:blip r:embed="rId3">
            <a:alphaModFix/>
          </a:blip>
          <a:srcRect t="1774" b="1765"/>
          <a:stretch/>
        </p:blipFill>
        <p:spPr>
          <a:xfrm>
            <a:off x="429768" y="2379498"/>
            <a:ext cx="785566" cy="606900"/>
          </a:xfrm>
          <a:prstGeom prst="rect">
            <a:avLst/>
          </a:prstGeom>
          <a:noFill/>
          <a:ln>
            <a:noFill/>
          </a:ln>
        </p:spPr>
      </p:pic>
      <p:sp>
        <p:nvSpPr>
          <p:cNvPr id="3602" name="Google Shape;3602;p220"/>
          <p:cNvSpPr/>
          <p:nvPr/>
        </p:nvSpPr>
        <p:spPr>
          <a:xfrm>
            <a:off x="1352550" y="3226253"/>
            <a:ext cx="73263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20"/>
          <p:cNvSpPr txBox="1">
            <a:spLocks noGrp="1"/>
          </p:cNvSpPr>
          <p:nvPr>
            <p:ph type="subTitle" idx="3"/>
          </p:nvPr>
        </p:nvSpPr>
        <p:spPr>
          <a:xfrm>
            <a:off x="-12225" y="3244212"/>
            <a:ext cx="8747700" cy="62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b="1">
                <a:latin typeface="Inconsolata"/>
                <a:ea typeface="Inconsolata"/>
                <a:cs typeface="Inconsolata"/>
                <a:sym typeface="Inconsolata"/>
              </a:rPr>
              <a:t>wc</a:t>
            </a:r>
            <a:r>
              <a:rPr lang="en" sz="1800">
                <a:solidFill>
                  <a:schemeClr val="dk1"/>
                </a:solidFill>
                <a:latin typeface="Roboto"/>
                <a:ea typeface="Roboto"/>
                <a:cs typeface="Roboto"/>
                <a:sym typeface="Roboto"/>
              </a:rPr>
              <a:t> to count lines or words inside of files.</a:t>
            </a:r>
            <a:endParaRPr/>
          </a:p>
        </p:txBody>
      </p:sp>
      <p:pic>
        <p:nvPicPr>
          <p:cNvPr id="3604" name="Google Shape;3604;p220"/>
          <p:cNvPicPr preferRelativeResize="0"/>
          <p:nvPr/>
        </p:nvPicPr>
        <p:blipFill rotWithShape="1">
          <a:blip r:embed="rId3">
            <a:alphaModFix/>
          </a:blip>
          <a:srcRect t="1774" b="1765"/>
          <a:stretch/>
        </p:blipFill>
        <p:spPr>
          <a:xfrm>
            <a:off x="429768" y="3222223"/>
            <a:ext cx="785566" cy="606900"/>
          </a:xfrm>
          <a:prstGeom prst="rect">
            <a:avLst/>
          </a:prstGeom>
          <a:noFill/>
          <a:ln>
            <a:noFill/>
          </a:ln>
        </p:spPr>
      </p:pic>
      <p:sp>
        <p:nvSpPr>
          <p:cNvPr id="3605" name="Google Shape;3605;p2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76</a:t>
            </a:fld>
            <a:endParaRPr sz="6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3609"/>
        <p:cNvGrpSpPr/>
        <p:nvPr/>
      </p:nvGrpSpPr>
      <p:grpSpPr>
        <a:xfrm>
          <a:off x="0" y="0"/>
          <a:ext cx="0" cy="0"/>
          <a:chOff x="0" y="0"/>
          <a:chExt cx="0" cy="0"/>
        </a:xfrm>
      </p:grpSpPr>
      <p:pic>
        <p:nvPicPr>
          <p:cNvPr id="3610" name="Google Shape;3610;p221"/>
          <p:cNvPicPr preferRelativeResize="0"/>
          <p:nvPr/>
        </p:nvPicPr>
        <p:blipFill rotWithShape="1">
          <a:blip r:embed="rId3">
            <a:alphaModFix/>
          </a:blip>
          <a:srcRect l="-1310" r="1310"/>
          <a:stretch/>
        </p:blipFill>
        <p:spPr>
          <a:xfrm>
            <a:off x="3338522" y="0"/>
            <a:ext cx="5805472" cy="5143500"/>
          </a:xfrm>
          <a:prstGeom prst="rect">
            <a:avLst/>
          </a:prstGeom>
          <a:noFill/>
          <a:ln>
            <a:noFill/>
          </a:ln>
        </p:spPr>
      </p:pic>
      <p:sp>
        <p:nvSpPr>
          <p:cNvPr id="3611" name="Google Shape;3611;p221"/>
          <p:cNvSpPr/>
          <p:nvPr/>
        </p:nvSpPr>
        <p:spPr>
          <a:xfrm>
            <a:off x="201" y="-6075"/>
            <a:ext cx="4647600" cy="51435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21"/>
          <p:cNvSpPr txBox="1">
            <a:spLocks noGrp="1"/>
          </p:cNvSpPr>
          <p:nvPr>
            <p:ph type="title"/>
          </p:nvPr>
        </p:nvSpPr>
        <p:spPr>
          <a:xfrm>
            <a:off x="-12300" y="0"/>
            <a:ext cx="4956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Combining Commands</a:t>
            </a:r>
            <a:endParaRPr/>
          </a:p>
        </p:txBody>
      </p:sp>
      <p:sp>
        <p:nvSpPr>
          <p:cNvPr id="3613" name="Google Shape;3613;p221"/>
          <p:cNvSpPr txBox="1">
            <a:spLocks noGrp="1"/>
          </p:cNvSpPr>
          <p:nvPr>
            <p:ph type="subTitle" idx="1"/>
          </p:nvPr>
        </p:nvSpPr>
        <p:spPr>
          <a:xfrm>
            <a:off x="0" y="675975"/>
            <a:ext cx="4594500" cy="954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It’s common practice to combine commands in order to complete certain tasks. </a:t>
            </a:r>
            <a:endParaRPr/>
          </a:p>
        </p:txBody>
      </p:sp>
      <p:sp>
        <p:nvSpPr>
          <p:cNvPr id="3614" name="Google Shape;3614;p221"/>
          <p:cNvSpPr txBox="1">
            <a:spLocks noGrp="1"/>
          </p:cNvSpPr>
          <p:nvPr>
            <p:ph type="body" idx="3"/>
          </p:nvPr>
        </p:nvSpPr>
        <p:spPr>
          <a:xfrm>
            <a:off x="175" y="1773150"/>
            <a:ext cx="4647600" cy="31335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b="1"/>
              <a:t>For example</a:t>
            </a:r>
            <a:r>
              <a:rPr lang="en"/>
              <a:t>: A security analyst might be tasked with determining if a user exists in a log file, and how many times that user appears.</a:t>
            </a:r>
            <a:endParaRPr/>
          </a:p>
          <a:p>
            <a:pPr marL="457200" lvl="0" indent="-317500" algn="l" rtl="0">
              <a:spcBef>
                <a:spcPts val="800"/>
              </a:spcBef>
              <a:spcAft>
                <a:spcPts val="0"/>
              </a:spcAft>
              <a:buSzPts val="1400"/>
              <a:buChar char="●"/>
            </a:pPr>
            <a:r>
              <a:rPr lang="en"/>
              <a:t>We can use the </a:t>
            </a:r>
            <a:r>
              <a:rPr lang="en" b="1">
                <a:latin typeface="Inconsolata"/>
                <a:ea typeface="Inconsolata"/>
                <a:cs typeface="Inconsolata"/>
                <a:sym typeface="Inconsolata"/>
              </a:rPr>
              <a:t>grep</a:t>
            </a:r>
            <a:r>
              <a:rPr lang="en">
                <a:solidFill>
                  <a:schemeClr val="dk1"/>
                </a:solidFill>
              </a:rPr>
              <a:t> </a:t>
            </a:r>
            <a:r>
              <a:rPr lang="en"/>
              <a:t>command to see if a user appears, by redirecting the results into an output file.</a:t>
            </a:r>
            <a:endParaRPr/>
          </a:p>
          <a:p>
            <a:pPr marL="457200" lvl="0" indent="-317500" algn="l" rtl="0">
              <a:spcBef>
                <a:spcPts val="1000"/>
              </a:spcBef>
              <a:spcAft>
                <a:spcPts val="0"/>
              </a:spcAft>
              <a:buSzPts val="1400"/>
              <a:buChar char="●"/>
            </a:pPr>
            <a:r>
              <a:rPr lang="en"/>
              <a:t>We can use the </a:t>
            </a:r>
            <a:r>
              <a:rPr lang="en" b="1">
                <a:latin typeface="Inconsolata"/>
                <a:ea typeface="Inconsolata"/>
                <a:cs typeface="Inconsolata"/>
                <a:sym typeface="Inconsolata"/>
              </a:rPr>
              <a:t>wc</a:t>
            </a:r>
            <a:r>
              <a:rPr lang="en"/>
              <a:t>  </a:t>
            </a:r>
            <a:r>
              <a:rPr lang="en" b="1">
                <a:latin typeface="Inconsolata"/>
                <a:ea typeface="Inconsolata"/>
                <a:cs typeface="Inconsolata"/>
                <a:sym typeface="Inconsolata"/>
              </a:rPr>
              <a:t>-l</a:t>
            </a:r>
            <a:r>
              <a:rPr lang="en"/>
              <a:t> command to determine how many times the user appears in the file by counting the results of the output file.</a:t>
            </a:r>
            <a:endParaRPr/>
          </a:p>
          <a:p>
            <a:pPr marL="0" lvl="0" indent="0" algn="l" rtl="0">
              <a:spcBef>
                <a:spcPts val="800"/>
              </a:spcBef>
              <a:spcAft>
                <a:spcPts val="800"/>
              </a:spcAft>
              <a:buNone/>
            </a:pPr>
            <a:endParaRPr/>
          </a:p>
        </p:txBody>
      </p:sp>
      <p:sp>
        <p:nvSpPr>
          <p:cNvPr id="3615" name="Google Shape;3615;p2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77</a:t>
            </a:fld>
            <a:endParaRPr sz="600">
              <a:solidFill>
                <a:srgbClr val="FFFFFF"/>
              </a:solidFill>
            </a:endParaRPr>
          </a:p>
        </p:txBody>
      </p:sp>
      <p:cxnSp>
        <p:nvCxnSpPr>
          <p:cNvPr id="3616" name="Google Shape;3616;p221"/>
          <p:cNvCxnSpPr/>
          <p:nvPr/>
        </p:nvCxnSpPr>
        <p:spPr>
          <a:xfrm>
            <a:off x="274375" y="640080"/>
            <a:ext cx="4093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A4C2F4"/>
        </a:solidFill>
        <a:effectLst/>
      </p:bgPr>
    </p:bg>
    <p:spTree>
      <p:nvGrpSpPr>
        <p:cNvPr id="1" name="Shape 3620"/>
        <p:cNvGrpSpPr/>
        <p:nvPr/>
      </p:nvGrpSpPr>
      <p:grpSpPr>
        <a:xfrm>
          <a:off x="0" y="0"/>
          <a:ext cx="0" cy="0"/>
          <a:chOff x="0" y="0"/>
          <a:chExt cx="0" cy="0"/>
        </a:xfrm>
      </p:grpSpPr>
      <p:sp>
        <p:nvSpPr>
          <p:cNvPr id="3621" name="Google Shape;3621;p2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78</a:t>
            </a:fld>
            <a:endParaRPr/>
          </a:p>
        </p:txBody>
      </p:sp>
      <p:sp>
        <p:nvSpPr>
          <p:cNvPr id="3622" name="Google Shape;3622;p222"/>
          <p:cNvSpPr/>
          <p:nvPr/>
        </p:nvSpPr>
        <p:spPr>
          <a:xfrm>
            <a:off x="1352550" y="1226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22"/>
          <p:cNvSpPr txBox="1">
            <a:spLocks noGrp="1"/>
          </p:cNvSpPr>
          <p:nvPr>
            <p:ph type="subTitle" idx="1"/>
          </p:nvPr>
        </p:nvSpPr>
        <p:spPr>
          <a:xfrm>
            <a:off x="12225" y="1231275"/>
            <a:ext cx="8857500" cy="62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Pipes redirect the output of one command to another, to complete additional tasks.</a:t>
            </a:r>
            <a:endParaRPr sz="1400" dirty="0"/>
          </a:p>
        </p:txBody>
      </p:sp>
      <p:sp>
        <p:nvSpPr>
          <p:cNvPr id="3624" name="Google Shape;3624;p222"/>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22"/>
          <p:cNvSpPr txBox="1">
            <a:spLocks noGrp="1"/>
          </p:cNvSpPr>
          <p:nvPr>
            <p:ph type="subTitle" idx="2"/>
          </p:nvPr>
        </p:nvSpPr>
        <p:spPr>
          <a:xfrm>
            <a:off x="-12225" y="2081150"/>
            <a:ext cx="8747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A pipe is designated with the following symbol: </a:t>
            </a:r>
            <a:r>
              <a:rPr lang="en" sz="1400" b="1" dirty="0">
                <a:solidFill>
                  <a:schemeClr val="dk1"/>
                </a:solidFill>
                <a:latin typeface="Inconsolata"/>
                <a:ea typeface="Inconsolata"/>
                <a:cs typeface="Inconsolata"/>
                <a:sym typeface="Inconsolata"/>
              </a:rPr>
              <a:t>|</a:t>
            </a:r>
            <a:endParaRPr sz="1400" b="1" dirty="0">
              <a:latin typeface="Inconsolata"/>
              <a:ea typeface="Inconsolata"/>
              <a:cs typeface="Inconsolata"/>
              <a:sym typeface="Inconsolata"/>
            </a:endParaRPr>
          </a:p>
        </p:txBody>
      </p:sp>
      <p:pic>
        <p:nvPicPr>
          <p:cNvPr id="3626" name="Google Shape;3626;p222"/>
          <p:cNvPicPr preferRelativeResize="0"/>
          <p:nvPr/>
        </p:nvPicPr>
        <p:blipFill rotWithShape="1">
          <a:blip r:embed="rId3">
            <a:alphaModFix/>
          </a:blip>
          <a:srcRect t="1774" b="1765"/>
          <a:stretch/>
        </p:blipFill>
        <p:spPr>
          <a:xfrm>
            <a:off x="429768" y="1250411"/>
            <a:ext cx="785567" cy="606900"/>
          </a:xfrm>
          <a:prstGeom prst="rect">
            <a:avLst/>
          </a:prstGeom>
          <a:noFill/>
          <a:ln>
            <a:noFill/>
          </a:ln>
        </p:spPr>
      </p:pic>
      <p:pic>
        <p:nvPicPr>
          <p:cNvPr id="3627" name="Google Shape;3627;p222"/>
          <p:cNvPicPr preferRelativeResize="0"/>
          <p:nvPr/>
        </p:nvPicPr>
        <p:blipFill rotWithShape="1">
          <a:blip r:embed="rId3">
            <a:alphaModFix/>
          </a:blip>
          <a:srcRect t="1774" b="1765"/>
          <a:stretch/>
        </p:blipFill>
        <p:spPr>
          <a:xfrm>
            <a:off x="429768" y="2074698"/>
            <a:ext cx="785566" cy="606900"/>
          </a:xfrm>
          <a:prstGeom prst="rect">
            <a:avLst/>
          </a:prstGeom>
          <a:noFill/>
          <a:ln>
            <a:noFill/>
          </a:ln>
        </p:spPr>
      </p:pic>
      <p:sp>
        <p:nvSpPr>
          <p:cNvPr id="3628" name="Google Shape;3628;p222"/>
          <p:cNvSpPr/>
          <p:nvPr/>
        </p:nvSpPr>
        <p:spPr>
          <a:xfrm>
            <a:off x="1352550" y="2921461"/>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22"/>
          <p:cNvSpPr txBox="1">
            <a:spLocks noGrp="1"/>
          </p:cNvSpPr>
          <p:nvPr>
            <p:ph type="subTitle" idx="3"/>
          </p:nvPr>
        </p:nvSpPr>
        <p:spPr>
          <a:xfrm>
            <a:off x="-12225" y="2923875"/>
            <a:ext cx="8747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Multiple pipes can be used in a single command.</a:t>
            </a:r>
            <a:endParaRPr dirty="0"/>
          </a:p>
        </p:txBody>
      </p:sp>
      <p:pic>
        <p:nvPicPr>
          <p:cNvPr id="3630" name="Google Shape;3630;p222"/>
          <p:cNvPicPr preferRelativeResize="0"/>
          <p:nvPr/>
        </p:nvPicPr>
        <p:blipFill rotWithShape="1">
          <a:blip r:embed="rId3">
            <a:alphaModFix/>
          </a:blip>
          <a:srcRect t="1774" b="1765"/>
          <a:stretch/>
        </p:blipFill>
        <p:spPr>
          <a:xfrm>
            <a:off x="429768" y="2917423"/>
            <a:ext cx="785566" cy="606900"/>
          </a:xfrm>
          <a:prstGeom prst="rect">
            <a:avLst/>
          </a:prstGeom>
          <a:noFill/>
          <a:ln>
            <a:noFill/>
          </a:ln>
        </p:spPr>
      </p:pic>
      <p:sp>
        <p:nvSpPr>
          <p:cNvPr id="3631" name="Google Shape;3631;p2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Pipes</a:t>
            </a:r>
            <a:endParaRPr/>
          </a:p>
        </p:txBody>
      </p:sp>
      <p:sp>
        <p:nvSpPr>
          <p:cNvPr id="3632" name="Google Shape;3632;p222"/>
          <p:cNvSpPr txBox="1">
            <a:spLocks noGrp="1"/>
          </p:cNvSpPr>
          <p:nvPr>
            <p:ph type="subTitle" idx="1"/>
          </p:nvPr>
        </p:nvSpPr>
        <p:spPr>
          <a:xfrm>
            <a:off x="0" y="675975"/>
            <a:ext cx="9144000" cy="533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We can use pipes to combine commands in a single line.</a:t>
            </a:r>
            <a:endParaRPr/>
          </a:p>
        </p:txBody>
      </p:sp>
      <p:sp>
        <p:nvSpPr>
          <p:cNvPr id="3633" name="Google Shape;3633;p222"/>
          <p:cNvSpPr/>
          <p:nvPr/>
        </p:nvSpPr>
        <p:spPr>
          <a:xfrm>
            <a:off x="1352550" y="376418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22"/>
          <p:cNvSpPr txBox="1">
            <a:spLocks noGrp="1"/>
          </p:cNvSpPr>
          <p:nvPr>
            <p:ph type="subTitle" idx="4"/>
          </p:nvPr>
        </p:nvSpPr>
        <p:spPr>
          <a:xfrm>
            <a:off x="-12225" y="3766600"/>
            <a:ext cx="8747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Pipes are unidirectional, meaning processing of data flows from left to right.</a:t>
            </a:r>
            <a:endParaRPr>
              <a:solidFill>
                <a:schemeClr val="dk1"/>
              </a:solidFill>
              <a:latin typeface="Roboto"/>
              <a:ea typeface="Roboto"/>
              <a:cs typeface="Roboto"/>
              <a:sym typeface="Roboto"/>
            </a:endParaRPr>
          </a:p>
        </p:txBody>
      </p:sp>
      <p:pic>
        <p:nvPicPr>
          <p:cNvPr id="3635" name="Google Shape;3635;p222"/>
          <p:cNvPicPr preferRelativeResize="0"/>
          <p:nvPr/>
        </p:nvPicPr>
        <p:blipFill rotWithShape="1">
          <a:blip r:embed="rId3">
            <a:alphaModFix/>
          </a:blip>
          <a:srcRect t="1774" b="1765"/>
          <a:stretch/>
        </p:blipFill>
        <p:spPr>
          <a:xfrm>
            <a:off x="429768" y="3760148"/>
            <a:ext cx="785566" cy="6069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2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Pipes Demo Setup</a:t>
            </a:r>
            <a:endParaRPr/>
          </a:p>
        </p:txBody>
      </p:sp>
      <p:sp>
        <p:nvSpPr>
          <p:cNvPr id="3641" name="Google Shape;3641;p2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79</a:t>
            </a:fld>
            <a:endParaRPr sz="600"/>
          </a:p>
        </p:txBody>
      </p:sp>
      <p:sp>
        <p:nvSpPr>
          <p:cNvPr id="3642" name="Google Shape;3642;p2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demonstration, </a:t>
            </a:r>
            <a:r>
              <a:rPr lang="en">
                <a:solidFill>
                  <a:schemeClr val="dk1"/>
                </a:solidFill>
              </a:rPr>
              <a:t>we’ll use the following scenario</a:t>
            </a:r>
            <a:r>
              <a:rPr lang="en"/>
              <a:t>: </a:t>
            </a:r>
            <a:endParaRPr/>
          </a:p>
          <a:p>
            <a:pPr marL="0" lvl="0" indent="0" algn="l" rtl="0">
              <a:spcBef>
                <a:spcPts val="0"/>
              </a:spcBef>
              <a:spcAft>
                <a:spcPts val="0"/>
              </a:spcAft>
              <a:buNone/>
            </a:pPr>
            <a:endParaRPr/>
          </a:p>
        </p:txBody>
      </p:sp>
      <p:sp>
        <p:nvSpPr>
          <p:cNvPr id="3643" name="Google Shape;3643;p223"/>
          <p:cNvSpPr txBox="1">
            <a:spLocks noGrp="1"/>
          </p:cNvSpPr>
          <p:nvPr>
            <p:ph type="title" idx="3"/>
          </p:nvPr>
        </p:nvSpPr>
        <p:spPr>
          <a:xfrm>
            <a:off x="-12300" y="4641650"/>
            <a:ext cx="9168600" cy="264900"/>
          </a:xfrm>
          <a:prstGeom prst="rect">
            <a:avLst/>
          </a:prstGeom>
        </p:spPr>
        <p:txBody>
          <a:bodyPr spcFirstLastPara="1" wrap="square" lIns="1097275" tIns="9125" rIns="1005825" bIns="0" anchor="t" anchorCtr="0">
            <a:noAutofit/>
          </a:bodyPr>
          <a:lstStyle/>
          <a:p>
            <a:pPr marL="0" lvl="0" indent="0" algn="r" rtl="0">
              <a:spcBef>
                <a:spcPts val="0"/>
              </a:spcBef>
              <a:spcAft>
                <a:spcPts val="0"/>
              </a:spcAft>
              <a:buNone/>
            </a:pPr>
            <a:r>
              <a:rPr lang="en" b="1"/>
              <a:t>Suggested Time</a:t>
            </a:r>
            <a:r>
              <a:rPr lang="en"/>
              <a:t>: 15 Minutes</a:t>
            </a:r>
            <a:endParaRPr/>
          </a:p>
        </p:txBody>
      </p:sp>
      <p:sp>
        <p:nvSpPr>
          <p:cNvPr id="3644" name="Google Shape;3644;p223"/>
          <p:cNvSpPr txBox="1">
            <a:spLocks noGrp="1"/>
          </p:cNvSpPr>
          <p:nvPr>
            <p:ph type="body" idx="2"/>
          </p:nvPr>
        </p:nvSpPr>
        <p:spPr>
          <a:xfrm>
            <a:off x="175" y="1284250"/>
            <a:ext cx="8709000" cy="2822700"/>
          </a:xfrm>
          <a:prstGeom prst="rect">
            <a:avLst/>
          </a:prstGeom>
          <a:noFill/>
        </p:spPr>
        <p:txBody>
          <a:bodyPr spcFirstLastPara="1" wrap="square" lIns="457200" tIns="0" rIns="457200" bIns="914400" anchor="t" anchorCtr="0">
            <a:noAutofit/>
          </a:bodyPr>
          <a:lstStyle/>
          <a:p>
            <a:pPr marL="320040" lvl="0" indent="-205740" algn="l" rtl="0">
              <a:lnSpc>
                <a:spcPct val="114000"/>
              </a:lnSpc>
              <a:spcBef>
                <a:spcPts val="0"/>
              </a:spcBef>
              <a:spcAft>
                <a:spcPts val="0"/>
              </a:spcAft>
              <a:buSzPts val="1800"/>
              <a:buChar char="●"/>
            </a:pPr>
            <a:r>
              <a:rPr lang="en" sz="1800"/>
              <a:t>Our manager at ACME Corp has tasked us with continuing the previous investigation against Sally Stealer. They believe she may have transferred other large amounts of money.</a:t>
            </a:r>
            <a:endParaRPr sz="1800"/>
          </a:p>
          <a:p>
            <a:pPr marL="320040" lvl="0" indent="-205740" algn="l" rtl="0">
              <a:lnSpc>
                <a:spcPct val="114000"/>
              </a:lnSpc>
              <a:spcBef>
                <a:spcPts val="800"/>
              </a:spcBef>
              <a:spcAft>
                <a:spcPts val="0"/>
              </a:spcAft>
              <a:buSzPts val="1800"/>
              <a:buChar char="●"/>
            </a:pPr>
            <a:r>
              <a:rPr lang="en" sz="1800"/>
              <a:t>Our manager created a single file, </a:t>
            </a:r>
            <a:r>
              <a:rPr lang="en" sz="1800" b="1">
                <a:latin typeface="Inconsolata"/>
                <a:ea typeface="Inconsolata"/>
                <a:cs typeface="Inconsolata"/>
                <a:sym typeface="Inconsolata"/>
              </a:rPr>
              <a:t>largetransfers.txt</a:t>
            </a:r>
            <a:r>
              <a:rPr lang="en" sz="1800"/>
              <a:t>, containing all transfers over one million dollars.</a:t>
            </a:r>
            <a:endParaRPr sz="1800"/>
          </a:p>
          <a:p>
            <a:pPr marL="320040" lvl="0" indent="-205740" algn="l" rtl="0">
              <a:lnSpc>
                <a:spcPct val="114000"/>
              </a:lnSpc>
              <a:spcBef>
                <a:spcPts val="800"/>
              </a:spcBef>
              <a:spcAft>
                <a:spcPts val="800"/>
              </a:spcAft>
              <a:buSzPts val="1800"/>
              <a:buChar char="●"/>
            </a:pPr>
            <a:r>
              <a:rPr lang="en" sz="1800"/>
              <a:t>We must count how many of those transfers belong to Sally Stealer.</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122"/>
        <p:cNvGrpSpPr/>
        <p:nvPr/>
      </p:nvGrpSpPr>
      <p:grpSpPr>
        <a:xfrm>
          <a:off x="0" y="0"/>
          <a:ext cx="0" cy="0"/>
          <a:chOff x="0" y="0"/>
          <a:chExt cx="0" cy="0"/>
        </a:xfrm>
      </p:grpSpPr>
      <p:sp>
        <p:nvSpPr>
          <p:cNvPr id="3123" name="Google Shape;3123;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124" name="Google Shape;3124;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Commands for moving and copying files: </a:t>
            </a:r>
            <a:endParaRPr/>
          </a:p>
          <a:p>
            <a:pPr marL="0" lvl="0" indent="0" algn="l" rtl="0">
              <a:spcBef>
                <a:spcPts val="0"/>
              </a:spcBef>
              <a:spcAft>
                <a:spcPts val="0"/>
              </a:spcAft>
              <a:buNone/>
            </a:pPr>
            <a:endParaRPr/>
          </a:p>
        </p:txBody>
      </p:sp>
      <p:graphicFrame>
        <p:nvGraphicFramePr>
          <p:cNvPr id="3125" name="Google Shape;3125;p164"/>
          <p:cNvGraphicFramePr/>
          <p:nvPr/>
        </p:nvGraphicFramePr>
        <p:xfrm>
          <a:off x="441000" y="1248913"/>
          <a:ext cx="7730100" cy="914340"/>
        </p:xfrm>
        <a:graphic>
          <a:graphicData uri="http://schemas.openxmlformats.org/drawingml/2006/table">
            <a:tbl>
              <a:tblPr>
                <a:noFill/>
                <a:tableStyleId>{70C49271-27D2-45C7-AFBA-60BD7FB7B3F3}</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mv</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cp</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endParaRPr sz="1800"/>
                    </a:p>
                  </a:txBody>
                  <a:tcPr marL="182875" marR="182875" marT="91425" marB="91425">
                    <a:solidFill>
                      <a:srgbClr val="FFFFFF"/>
                    </a:solidFill>
                  </a:tcPr>
                </a:tc>
                <a:extLst>
                  <a:ext uri="{0D108BD9-81ED-4DB2-BD59-A6C34878D82A}">
                    <a16:rowId xmlns:a16="http://schemas.microsoft.com/office/drawing/2014/main" val="10001"/>
                  </a:ext>
                </a:extLst>
              </a:tr>
            </a:tbl>
          </a:graphicData>
        </a:graphic>
      </p:graphicFrame>
      <p:sp>
        <p:nvSpPr>
          <p:cNvPr id="3126" name="Google Shape;3126;p1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648"/>
        <p:cNvGrpSpPr/>
        <p:nvPr/>
      </p:nvGrpSpPr>
      <p:grpSpPr>
        <a:xfrm>
          <a:off x="0" y="0"/>
          <a:ext cx="0" cy="0"/>
          <a:chOff x="0" y="0"/>
          <a:chExt cx="0" cy="0"/>
        </a:xfrm>
      </p:grpSpPr>
      <p:sp>
        <p:nvSpPr>
          <p:cNvPr id="3649" name="Google Shape;3649;p22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Pipes</a:t>
            </a:r>
            <a:endParaRPr/>
          </a:p>
        </p:txBody>
      </p:sp>
      <p:sp>
        <p:nvSpPr>
          <p:cNvPr id="3650" name="Google Shape;3650;p2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80</a:t>
            </a:fld>
            <a:endParaRPr sz="6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654"/>
        <p:cNvGrpSpPr/>
        <p:nvPr/>
      </p:nvGrpSpPr>
      <p:grpSpPr>
        <a:xfrm>
          <a:off x="0" y="0"/>
          <a:ext cx="0" cy="0"/>
          <a:chOff x="0" y="0"/>
          <a:chExt cx="0" cy="0"/>
        </a:xfrm>
      </p:grpSpPr>
      <p:sp>
        <p:nvSpPr>
          <p:cNvPr id="3655" name="Google Shape;3655;p2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81</a:t>
            </a:fld>
            <a:endParaRPr sz="600"/>
          </a:p>
        </p:txBody>
      </p:sp>
      <p:sp>
        <p:nvSpPr>
          <p:cNvPr id="3656" name="Google Shape;3656;p2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 Review: Pipes</a:t>
            </a:r>
            <a:endParaRPr/>
          </a:p>
        </p:txBody>
      </p:sp>
      <p:sp>
        <p:nvSpPr>
          <p:cNvPr id="3657" name="Google Shape;3657;p2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 the previous demo, we covered the following concepts:</a:t>
            </a:r>
            <a:endParaRPr/>
          </a:p>
        </p:txBody>
      </p:sp>
      <p:sp>
        <p:nvSpPr>
          <p:cNvPr id="3658" name="Google Shape;3658;p225"/>
          <p:cNvSpPr txBox="1">
            <a:spLocks noGrp="1"/>
          </p:cNvSpPr>
          <p:nvPr>
            <p:ph type="body" idx="2"/>
          </p:nvPr>
        </p:nvSpPr>
        <p:spPr>
          <a:xfrm>
            <a:off x="175" y="1284250"/>
            <a:ext cx="8665500" cy="2316300"/>
          </a:xfrm>
          <a:prstGeom prst="rect">
            <a:avLst/>
          </a:prstGeom>
        </p:spPr>
        <p:txBody>
          <a:bodyPr spcFirstLastPara="1" wrap="square" lIns="457200" tIns="0" rIns="457200" bIns="914400" anchor="t" anchorCtr="0">
            <a:noAutofit/>
          </a:bodyPr>
          <a:lstStyle/>
          <a:p>
            <a:pPr marL="320040" lvl="0" indent="-205740" algn="l" rtl="0">
              <a:lnSpc>
                <a:spcPct val="114000"/>
              </a:lnSpc>
              <a:spcBef>
                <a:spcPts val="0"/>
              </a:spcBef>
              <a:spcAft>
                <a:spcPts val="0"/>
              </a:spcAft>
              <a:buClr>
                <a:schemeClr val="dk1"/>
              </a:buClr>
              <a:buSzPts val="1800"/>
              <a:buChar char="●"/>
            </a:pPr>
            <a:r>
              <a:rPr lang="en" sz="1800">
                <a:solidFill>
                  <a:schemeClr val="dk1"/>
                </a:solidFill>
              </a:rPr>
              <a:t>A pipe is used to take the output of one command and redirect it to another, in order to complete an additional task on the output.</a:t>
            </a:r>
            <a:endParaRPr sz="1800">
              <a:solidFill>
                <a:schemeClr val="dk1"/>
              </a:solidFill>
            </a:endParaRPr>
          </a:p>
          <a:p>
            <a:pPr marL="320040" lvl="0" indent="-205740" algn="l" rtl="0">
              <a:lnSpc>
                <a:spcPct val="114000"/>
              </a:lnSpc>
              <a:spcBef>
                <a:spcPts val="800"/>
              </a:spcBef>
              <a:spcAft>
                <a:spcPts val="0"/>
              </a:spcAft>
              <a:buClr>
                <a:schemeClr val="dk1"/>
              </a:buClr>
              <a:buSzPts val="1800"/>
              <a:buChar char="●"/>
            </a:pPr>
            <a:r>
              <a:rPr lang="en" sz="1800">
                <a:solidFill>
                  <a:schemeClr val="dk1"/>
                </a:solidFill>
              </a:rPr>
              <a:t>A pipe is designated with the following symbol : </a:t>
            </a:r>
            <a:r>
              <a:rPr lang="en" sz="1800" b="1">
                <a:solidFill>
                  <a:schemeClr val="dk1"/>
                </a:solidFill>
                <a:latin typeface="Inconsolata"/>
                <a:ea typeface="Inconsolata"/>
                <a:cs typeface="Inconsolata"/>
                <a:sym typeface="Inconsolata"/>
              </a:rPr>
              <a:t>|</a:t>
            </a:r>
            <a:endParaRPr sz="1800" b="1">
              <a:solidFill>
                <a:schemeClr val="dk1"/>
              </a:solidFill>
              <a:latin typeface="Inconsolata"/>
              <a:ea typeface="Inconsolata"/>
              <a:cs typeface="Inconsolata"/>
              <a:sym typeface="Inconsolata"/>
            </a:endParaRPr>
          </a:p>
          <a:p>
            <a:pPr marL="320040" lvl="0" indent="-205740" algn="l" rtl="0">
              <a:lnSpc>
                <a:spcPct val="114000"/>
              </a:lnSpc>
              <a:spcBef>
                <a:spcPts val="800"/>
              </a:spcBef>
              <a:spcAft>
                <a:spcPts val="0"/>
              </a:spcAft>
              <a:buClr>
                <a:schemeClr val="dk1"/>
              </a:buClr>
              <a:buSzPts val="1800"/>
              <a:buChar char="●"/>
            </a:pPr>
            <a:r>
              <a:rPr lang="en" sz="1800">
                <a:solidFill>
                  <a:schemeClr val="dk1"/>
                </a:solidFill>
              </a:rPr>
              <a:t>Multiple pipes can be used in a single command.</a:t>
            </a:r>
            <a:endParaRPr sz="1800">
              <a:solidFill>
                <a:schemeClr val="dk1"/>
              </a:solidFill>
            </a:endParaRPr>
          </a:p>
          <a:p>
            <a:pPr marL="320040" lvl="0" indent="-205740" algn="l" rtl="0">
              <a:lnSpc>
                <a:spcPct val="114000"/>
              </a:lnSpc>
              <a:spcBef>
                <a:spcPts val="800"/>
              </a:spcBef>
              <a:spcAft>
                <a:spcPts val="800"/>
              </a:spcAft>
              <a:buClr>
                <a:schemeClr val="dk1"/>
              </a:buClr>
              <a:buSzPts val="1800"/>
              <a:buChar char="●"/>
            </a:pPr>
            <a:r>
              <a:rPr lang="en" sz="1800">
                <a:solidFill>
                  <a:schemeClr val="dk1"/>
                </a:solidFill>
              </a:rPr>
              <a:t>Pipes are unidirectional, meaning the processing of the data flows from left to right through the pipeline.</a:t>
            </a:r>
            <a:endParaRPr sz="1800" b="1">
              <a:solidFill>
                <a:srgbClr val="F3F3F3"/>
              </a:solidFill>
              <a:highlight>
                <a:srgbClr val="434343"/>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662"/>
        <p:cNvGrpSpPr/>
        <p:nvPr/>
      </p:nvGrpSpPr>
      <p:grpSpPr>
        <a:xfrm>
          <a:off x="0" y="0"/>
          <a:ext cx="0" cy="0"/>
          <a:chOff x="0" y="0"/>
          <a:chExt cx="0" cy="0"/>
        </a:xfrm>
      </p:grpSpPr>
      <p:sp>
        <p:nvSpPr>
          <p:cNvPr id="3663" name="Google Shape;3663;p22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664" name="Google Shape;3664;p22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90000"/>
              </a:lnSpc>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Gathering Evidence</a:t>
            </a:r>
            <a:r>
              <a:rPr lang="en">
                <a:solidFill>
                  <a:schemeClr val="dk1"/>
                </a:solidFill>
                <a:latin typeface="Inconsolata"/>
                <a:ea typeface="Inconsolata"/>
                <a:cs typeface="Inconsolata"/>
                <a:sym typeface="Inconsolata"/>
              </a:rPr>
              <a:t> </a:t>
            </a:r>
            <a:br>
              <a:rPr lang="en">
                <a:solidFill>
                  <a:schemeClr val="dk1"/>
                </a:solidFill>
                <a:latin typeface="Inconsolata"/>
                <a:ea typeface="Inconsolata"/>
                <a:cs typeface="Inconsolata"/>
                <a:sym typeface="Inconsolata"/>
              </a:rPr>
            </a:br>
            <a:endParaRPr>
              <a:solidFill>
                <a:schemeClr val="dk1"/>
              </a:solidFill>
              <a:latin typeface="Inconsolata"/>
              <a:ea typeface="Inconsolata"/>
              <a:cs typeface="Inconsolata"/>
              <a:sym typeface="Inconsolata"/>
            </a:endParaRPr>
          </a:p>
          <a:p>
            <a:pPr marL="0" lvl="0" indent="0" algn="l" rtl="0">
              <a:lnSpc>
                <a:spcPct val="115000"/>
              </a:lnSpc>
              <a:spcBef>
                <a:spcPts val="600"/>
              </a:spcBef>
              <a:spcAft>
                <a:spcPts val="0"/>
              </a:spcAft>
              <a:buClr>
                <a:schemeClr val="dk1"/>
              </a:buClr>
              <a:buSzPts val="1100"/>
              <a:buFont typeface="Arial"/>
              <a:buNone/>
            </a:pPr>
            <a:r>
              <a:rPr lang="en" sz="1600">
                <a:latin typeface="Roboto Light"/>
                <a:ea typeface="Roboto Light"/>
                <a:cs typeface="Roboto Light"/>
                <a:sym typeface="Roboto Light"/>
              </a:rPr>
              <a:t>Wonka Corp believes they have enough evidence to send to the authorities to charge Slugworth with a cyber crime.</a:t>
            </a:r>
            <a:endParaRPr sz="1600">
              <a:latin typeface="Roboto Light"/>
              <a:ea typeface="Roboto Light"/>
              <a:cs typeface="Roboto Light"/>
              <a:sym typeface="Roboto Light"/>
            </a:endParaRPr>
          </a:p>
          <a:p>
            <a:pPr marL="0" lvl="0" indent="0" algn="l" rtl="0">
              <a:lnSpc>
                <a:spcPct val="115000"/>
              </a:lnSpc>
              <a:spcBef>
                <a:spcPts val="600"/>
              </a:spcBef>
              <a:spcAft>
                <a:spcPts val="0"/>
              </a:spcAft>
              <a:buClr>
                <a:schemeClr val="dk1"/>
              </a:buClr>
              <a:buSzPts val="1100"/>
              <a:buFont typeface="Arial"/>
              <a:buNone/>
            </a:pPr>
            <a:r>
              <a:rPr lang="en" sz="1600"/>
              <a:t>Your task is to gather several points of evidence from your file systems to provide to the authorities to prove Slugworth is stealing data.</a:t>
            </a:r>
            <a:endParaRPr sz="1600"/>
          </a:p>
          <a:p>
            <a:pPr marL="0" lvl="0" indent="0" algn="l" rtl="0">
              <a:lnSpc>
                <a:spcPct val="115000"/>
              </a:lnSpc>
              <a:spcBef>
                <a:spcPts val="600"/>
              </a:spcBef>
              <a:spcAft>
                <a:spcPts val="0"/>
              </a:spcAft>
              <a:buNone/>
            </a:pPr>
            <a:endParaRPr sz="1600">
              <a:solidFill>
                <a:srgbClr val="24292E"/>
              </a:solidFill>
            </a:endParaRPr>
          </a:p>
          <a:p>
            <a:pPr marL="457200" lvl="0" indent="0" algn="l" rtl="0">
              <a:lnSpc>
                <a:spcPct val="110000"/>
              </a:lnSpc>
              <a:spcBef>
                <a:spcPts val="1200"/>
              </a:spcBef>
              <a:spcAft>
                <a:spcPts val="600"/>
              </a:spcAft>
              <a:buNone/>
            </a:pPr>
            <a:endParaRPr sz="1800">
              <a:solidFill>
                <a:srgbClr val="24292E"/>
              </a:solidFill>
              <a:latin typeface="Roboto Light"/>
              <a:ea typeface="Roboto Light"/>
              <a:cs typeface="Roboto Light"/>
              <a:sym typeface="Roboto Light"/>
            </a:endParaRPr>
          </a:p>
        </p:txBody>
      </p:sp>
      <p:sp>
        <p:nvSpPr>
          <p:cNvPr id="3665" name="Google Shape;3665;p2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82</a:t>
            </a:fld>
            <a:endParaRPr sz="6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669"/>
        <p:cNvGrpSpPr/>
        <p:nvPr/>
      </p:nvGrpSpPr>
      <p:grpSpPr>
        <a:xfrm>
          <a:off x="0" y="0"/>
          <a:ext cx="0" cy="0"/>
          <a:chOff x="0" y="0"/>
          <a:chExt cx="0" cy="0"/>
        </a:xfrm>
      </p:grpSpPr>
      <p:sp>
        <p:nvSpPr>
          <p:cNvPr id="3670" name="Google Shape;3670;p2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83</a:t>
            </a:fld>
            <a:endParaRPr sz="6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674"/>
        <p:cNvGrpSpPr/>
        <p:nvPr/>
      </p:nvGrpSpPr>
      <p:grpSpPr>
        <a:xfrm>
          <a:off x="0" y="0"/>
          <a:ext cx="0" cy="0"/>
          <a:chOff x="0" y="0"/>
          <a:chExt cx="0" cy="0"/>
        </a:xfrm>
      </p:grpSpPr>
      <p:sp>
        <p:nvSpPr>
          <p:cNvPr id="3675" name="Google Shape;3675;p228"/>
          <p:cNvSpPr txBox="1"/>
          <p:nvPr/>
        </p:nvSpPr>
        <p:spPr>
          <a:xfrm>
            <a:off x="274350" y="232722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Roboto Medium"/>
                <a:ea typeface="Roboto Medium"/>
                <a:cs typeface="Roboto Medium"/>
                <a:sym typeface="Roboto Medium"/>
              </a:rPr>
              <a:t>Which command do we use </a:t>
            </a:r>
            <a:br>
              <a:rPr lang="en" sz="3200">
                <a:latin typeface="Roboto Medium"/>
                <a:ea typeface="Roboto Medium"/>
                <a:cs typeface="Roboto Medium"/>
                <a:sym typeface="Roboto Medium"/>
              </a:rPr>
            </a:br>
            <a:r>
              <a:rPr lang="en" sz="3200">
                <a:latin typeface="Roboto Medium"/>
                <a:ea typeface="Roboto Medium"/>
                <a:cs typeface="Roboto Medium"/>
                <a:sym typeface="Roboto Medium"/>
              </a:rPr>
              <a:t>to access information about </a:t>
            </a:r>
            <a:br>
              <a:rPr lang="en" sz="3200">
                <a:latin typeface="Roboto Medium"/>
                <a:ea typeface="Roboto Medium"/>
                <a:cs typeface="Roboto Medium"/>
                <a:sym typeface="Roboto Medium"/>
              </a:rPr>
            </a:br>
            <a:r>
              <a:rPr lang="en" sz="3200">
                <a:latin typeface="Roboto Medium"/>
                <a:ea typeface="Roboto Medium"/>
                <a:cs typeface="Roboto Medium"/>
                <a:sym typeface="Roboto Medium"/>
              </a:rPr>
              <a:t>a specific command?</a:t>
            </a:r>
            <a:r>
              <a:rPr lang="en" sz="3600">
                <a:latin typeface="Roboto Medium"/>
                <a:ea typeface="Roboto Medium"/>
                <a:cs typeface="Roboto Medium"/>
                <a:sym typeface="Roboto Medium"/>
              </a:rPr>
              <a:t> </a:t>
            </a:r>
            <a:endParaRPr sz="3600">
              <a:latin typeface="Roboto Medium"/>
              <a:ea typeface="Roboto Medium"/>
              <a:cs typeface="Roboto Medium"/>
              <a:sym typeface="Roboto Medium"/>
            </a:endParaRPr>
          </a:p>
          <a:p>
            <a:pPr marL="0" lvl="0" indent="0" algn="ctr" rtl="0">
              <a:spcBef>
                <a:spcPts val="1500"/>
              </a:spcBef>
              <a:spcAft>
                <a:spcPts val="0"/>
              </a:spcAft>
              <a:buClr>
                <a:schemeClr val="dk1"/>
              </a:buClr>
              <a:buSzPts val="1100"/>
              <a:buFont typeface="Arial"/>
              <a:buNone/>
            </a:pPr>
            <a:r>
              <a:rPr lang="en" sz="4800">
                <a:solidFill>
                  <a:srgbClr val="3BE73B"/>
                </a:solidFill>
                <a:highlight>
                  <a:schemeClr val="dk1"/>
                </a:highlight>
                <a:latin typeface="Inconsolata"/>
                <a:ea typeface="Inconsolata"/>
                <a:cs typeface="Inconsolata"/>
                <a:sym typeface="Inconsolata"/>
              </a:rPr>
              <a:t>man</a:t>
            </a:r>
            <a:endParaRPr sz="3600">
              <a:solidFill>
                <a:srgbClr val="3BE73B"/>
              </a:solidFill>
              <a:latin typeface="Roboto Medium"/>
              <a:ea typeface="Roboto Medium"/>
              <a:cs typeface="Roboto Medium"/>
              <a:sym typeface="Roboto Medium"/>
            </a:endParaRPr>
          </a:p>
        </p:txBody>
      </p:sp>
      <p:pic>
        <p:nvPicPr>
          <p:cNvPr id="3676" name="Google Shape;3676;p228"/>
          <p:cNvPicPr preferRelativeResize="0"/>
          <p:nvPr/>
        </p:nvPicPr>
        <p:blipFill>
          <a:blip r:embed="rId3">
            <a:alphaModFix/>
          </a:blip>
          <a:stretch>
            <a:fillRect/>
          </a:stretch>
        </p:blipFill>
        <p:spPr>
          <a:xfrm>
            <a:off x="3206225" y="-1"/>
            <a:ext cx="2731550" cy="2731550"/>
          </a:xfrm>
          <a:prstGeom prst="rect">
            <a:avLst/>
          </a:prstGeom>
          <a:noFill/>
          <a:ln>
            <a:noFill/>
          </a:ln>
        </p:spPr>
      </p:pic>
      <p:sp>
        <p:nvSpPr>
          <p:cNvPr id="3677" name="Google Shape;3677;p2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84</a:t>
            </a:fld>
            <a:endParaRPr sz="6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81"/>
        <p:cNvGrpSpPr/>
        <p:nvPr/>
      </p:nvGrpSpPr>
      <p:grpSpPr>
        <a:xfrm>
          <a:off x="0" y="0"/>
          <a:ext cx="0" cy="0"/>
          <a:chOff x="0" y="0"/>
          <a:chExt cx="0" cy="0"/>
        </a:xfrm>
      </p:grpSpPr>
      <p:sp>
        <p:nvSpPr>
          <p:cNvPr id="3682" name="Google Shape;3682;p229"/>
          <p:cNvSpPr txBox="1"/>
          <p:nvPr/>
        </p:nvSpPr>
        <p:spPr>
          <a:xfrm>
            <a:off x="274350" y="232722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Roboto Medium"/>
                <a:ea typeface="Roboto Medium"/>
                <a:cs typeface="Roboto Medium"/>
                <a:sym typeface="Roboto Medium"/>
              </a:rPr>
              <a:t>Which command do we use </a:t>
            </a:r>
            <a:br>
              <a:rPr lang="en" sz="3200">
                <a:latin typeface="Roboto Medium"/>
                <a:ea typeface="Roboto Medium"/>
                <a:cs typeface="Roboto Medium"/>
                <a:sym typeface="Roboto Medium"/>
              </a:rPr>
            </a:br>
            <a:r>
              <a:rPr lang="en" sz="3200">
                <a:latin typeface="Roboto Medium"/>
                <a:ea typeface="Roboto Medium"/>
                <a:cs typeface="Roboto Medium"/>
                <a:sym typeface="Roboto Medium"/>
              </a:rPr>
              <a:t>to find a file or directory?  </a:t>
            </a:r>
            <a:endParaRPr sz="3200">
              <a:latin typeface="Roboto Medium"/>
              <a:ea typeface="Roboto Medium"/>
              <a:cs typeface="Roboto Medium"/>
              <a:sym typeface="Roboto Medium"/>
            </a:endParaRPr>
          </a:p>
          <a:p>
            <a:pPr marL="0" lvl="0" indent="0" algn="ctr" rtl="0">
              <a:spcBef>
                <a:spcPts val="2000"/>
              </a:spcBef>
              <a:spcAft>
                <a:spcPts val="0"/>
              </a:spcAft>
              <a:buClr>
                <a:schemeClr val="dk1"/>
              </a:buClr>
              <a:buSzPts val="1100"/>
              <a:buFont typeface="Arial"/>
              <a:buNone/>
            </a:pPr>
            <a:r>
              <a:rPr lang="en" sz="4800">
                <a:solidFill>
                  <a:srgbClr val="3BE73B"/>
                </a:solidFill>
                <a:highlight>
                  <a:schemeClr val="dk1"/>
                </a:highlight>
                <a:latin typeface="Inconsolata"/>
                <a:ea typeface="Inconsolata"/>
                <a:cs typeface="Inconsolata"/>
                <a:sym typeface="Inconsolata"/>
              </a:rPr>
              <a:t>find</a:t>
            </a:r>
            <a:endParaRPr sz="3600">
              <a:solidFill>
                <a:srgbClr val="3BE73B"/>
              </a:solidFill>
              <a:latin typeface="Roboto Medium"/>
              <a:ea typeface="Roboto Medium"/>
              <a:cs typeface="Roboto Medium"/>
              <a:sym typeface="Roboto Medium"/>
            </a:endParaRPr>
          </a:p>
        </p:txBody>
      </p:sp>
      <p:pic>
        <p:nvPicPr>
          <p:cNvPr id="3683" name="Google Shape;3683;p229"/>
          <p:cNvPicPr preferRelativeResize="0"/>
          <p:nvPr/>
        </p:nvPicPr>
        <p:blipFill>
          <a:blip r:embed="rId3">
            <a:alphaModFix/>
          </a:blip>
          <a:stretch>
            <a:fillRect/>
          </a:stretch>
        </p:blipFill>
        <p:spPr>
          <a:xfrm>
            <a:off x="3206225" y="-1"/>
            <a:ext cx="2731550" cy="2731550"/>
          </a:xfrm>
          <a:prstGeom prst="rect">
            <a:avLst/>
          </a:prstGeom>
          <a:noFill/>
          <a:ln>
            <a:noFill/>
          </a:ln>
        </p:spPr>
      </p:pic>
      <p:sp>
        <p:nvSpPr>
          <p:cNvPr id="3684" name="Google Shape;3684;p2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85</a:t>
            </a:fld>
            <a:endParaRPr sz="6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688"/>
        <p:cNvGrpSpPr/>
        <p:nvPr/>
      </p:nvGrpSpPr>
      <p:grpSpPr>
        <a:xfrm>
          <a:off x="0" y="0"/>
          <a:ext cx="0" cy="0"/>
          <a:chOff x="0" y="0"/>
          <a:chExt cx="0" cy="0"/>
        </a:xfrm>
      </p:grpSpPr>
      <p:sp>
        <p:nvSpPr>
          <p:cNvPr id="3689" name="Google Shape;3689;p230"/>
          <p:cNvSpPr txBox="1"/>
          <p:nvPr/>
        </p:nvSpPr>
        <p:spPr>
          <a:xfrm>
            <a:off x="274350" y="232722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Roboto Medium"/>
                <a:ea typeface="Roboto Medium"/>
                <a:cs typeface="Roboto Medium"/>
                <a:sym typeface="Roboto Medium"/>
              </a:rPr>
              <a:t>Which command do we use </a:t>
            </a:r>
            <a:br>
              <a:rPr lang="en" sz="3200">
                <a:latin typeface="Roboto Medium"/>
                <a:ea typeface="Roboto Medium"/>
                <a:cs typeface="Roboto Medium"/>
                <a:sym typeface="Roboto Medium"/>
              </a:rPr>
            </a:br>
            <a:r>
              <a:rPr lang="en" sz="3200">
                <a:latin typeface="Roboto Medium"/>
                <a:ea typeface="Roboto Medium"/>
                <a:cs typeface="Roboto Medium"/>
                <a:sym typeface="Roboto Medium"/>
              </a:rPr>
              <a:t>to find a specific data point in a file?</a:t>
            </a:r>
            <a:endParaRPr sz="3200">
              <a:latin typeface="Roboto Medium"/>
              <a:ea typeface="Roboto Medium"/>
              <a:cs typeface="Roboto Medium"/>
              <a:sym typeface="Roboto Medium"/>
            </a:endParaRPr>
          </a:p>
          <a:p>
            <a:pPr marL="0" lvl="0" indent="0" algn="ctr" rtl="0">
              <a:spcBef>
                <a:spcPts val="2000"/>
              </a:spcBef>
              <a:spcAft>
                <a:spcPts val="0"/>
              </a:spcAft>
              <a:buClr>
                <a:schemeClr val="dk1"/>
              </a:buClr>
              <a:buSzPts val="1100"/>
              <a:buFont typeface="Arial"/>
              <a:buNone/>
            </a:pPr>
            <a:r>
              <a:rPr lang="en" sz="4800">
                <a:solidFill>
                  <a:srgbClr val="3BE73B"/>
                </a:solidFill>
                <a:highlight>
                  <a:schemeClr val="dk1"/>
                </a:highlight>
                <a:latin typeface="Inconsolata"/>
                <a:ea typeface="Inconsolata"/>
                <a:cs typeface="Inconsolata"/>
                <a:sym typeface="Inconsolata"/>
              </a:rPr>
              <a:t>grep</a:t>
            </a:r>
            <a:endParaRPr sz="3600">
              <a:solidFill>
                <a:srgbClr val="3BE73B"/>
              </a:solidFill>
              <a:latin typeface="Roboto Medium"/>
              <a:ea typeface="Roboto Medium"/>
              <a:cs typeface="Roboto Medium"/>
              <a:sym typeface="Roboto Medium"/>
            </a:endParaRPr>
          </a:p>
        </p:txBody>
      </p:sp>
      <p:pic>
        <p:nvPicPr>
          <p:cNvPr id="3690" name="Google Shape;3690;p230"/>
          <p:cNvPicPr preferRelativeResize="0"/>
          <p:nvPr/>
        </p:nvPicPr>
        <p:blipFill>
          <a:blip r:embed="rId3">
            <a:alphaModFix/>
          </a:blip>
          <a:stretch>
            <a:fillRect/>
          </a:stretch>
        </p:blipFill>
        <p:spPr>
          <a:xfrm>
            <a:off x="3206225" y="-1"/>
            <a:ext cx="2731550" cy="2731550"/>
          </a:xfrm>
          <a:prstGeom prst="rect">
            <a:avLst/>
          </a:prstGeom>
          <a:noFill/>
          <a:ln>
            <a:noFill/>
          </a:ln>
        </p:spPr>
      </p:pic>
      <p:sp>
        <p:nvSpPr>
          <p:cNvPr id="3691" name="Google Shape;3691;p2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86</a:t>
            </a:fld>
            <a:endParaRPr sz="6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95"/>
        <p:cNvGrpSpPr/>
        <p:nvPr/>
      </p:nvGrpSpPr>
      <p:grpSpPr>
        <a:xfrm>
          <a:off x="0" y="0"/>
          <a:ext cx="0" cy="0"/>
          <a:chOff x="0" y="0"/>
          <a:chExt cx="0" cy="0"/>
        </a:xfrm>
      </p:grpSpPr>
      <p:sp>
        <p:nvSpPr>
          <p:cNvPr id="3696" name="Google Shape;3696;p231"/>
          <p:cNvSpPr txBox="1"/>
          <p:nvPr/>
        </p:nvSpPr>
        <p:spPr>
          <a:xfrm>
            <a:off x="274350" y="232722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latin typeface="Roboto Medium"/>
                <a:ea typeface="Roboto Medium"/>
                <a:cs typeface="Roboto Medium"/>
                <a:sym typeface="Roboto Medium"/>
              </a:rPr>
              <a:t>How do we combine commands? </a:t>
            </a:r>
            <a:endParaRPr sz="3200">
              <a:latin typeface="Roboto Medium"/>
              <a:ea typeface="Roboto Medium"/>
              <a:cs typeface="Roboto Medium"/>
              <a:sym typeface="Roboto Medium"/>
            </a:endParaRPr>
          </a:p>
          <a:p>
            <a:pPr marL="0" lvl="0" indent="0" algn="ctr" rtl="0">
              <a:spcBef>
                <a:spcPts val="2000"/>
              </a:spcBef>
              <a:spcAft>
                <a:spcPts val="0"/>
              </a:spcAft>
              <a:buClr>
                <a:schemeClr val="dk1"/>
              </a:buClr>
              <a:buSzPts val="1100"/>
              <a:buFont typeface="Arial"/>
              <a:buNone/>
            </a:pPr>
            <a:r>
              <a:rPr lang="en" sz="4800">
                <a:solidFill>
                  <a:srgbClr val="3BE73B"/>
                </a:solidFill>
                <a:highlight>
                  <a:schemeClr val="dk1"/>
                </a:highlight>
                <a:latin typeface="Inconsolata"/>
                <a:ea typeface="Inconsolata"/>
                <a:cs typeface="Inconsolata"/>
                <a:sym typeface="Inconsolata"/>
              </a:rPr>
              <a:t>pipes</a:t>
            </a:r>
            <a:endParaRPr sz="3600">
              <a:solidFill>
                <a:srgbClr val="3BE73B"/>
              </a:solidFill>
              <a:latin typeface="Inconsolata"/>
              <a:ea typeface="Inconsolata"/>
              <a:cs typeface="Inconsolata"/>
              <a:sym typeface="Inconsolata"/>
            </a:endParaRPr>
          </a:p>
        </p:txBody>
      </p:sp>
      <p:pic>
        <p:nvPicPr>
          <p:cNvPr id="3697" name="Google Shape;3697;p231"/>
          <p:cNvPicPr preferRelativeResize="0"/>
          <p:nvPr/>
        </p:nvPicPr>
        <p:blipFill>
          <a:blip r:embed="rId3">
            <a:alphaModFix/>
          </a:blip>
          <a:stretch>
            <a:fillRect/>
          </a:stretch>
        </p:blipFill>
        <p:spPr>
          <a:xfrm>
            <a:off x="3206225" y="-1"/>
            <a:ext cx="2731550" cy="2731550"/>
          </a:xfrm>
          <a:prstGeom prst="rect">
            <a:avLst/>
          </a:prstGeom>
          <a:noFill/>
          <a:ln>
            <a:noFill/>
          </a:ln>
        </p:spPr>
      </p:pic>
      <p:sp>
        <p:nvSpPr>
          <p:cNvPr id="3698" name="Google Shape;3698;p2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87</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9EAFB8">
                <a:alpha val="31764"/>
              </a:srgbClr>
            </a:gs>
            <a:gs pos="100000">
              <a:srgbClr val="8F9A9F"/>
            </a:gs>
          </a:gsLst>
          <a:path path="circle">
            <a:fillToRect l="50000" t="50000" r="50000" b="50000"/>
          </a:path>
          <a:tileRect/>
        </a:gradFill>
        <a:effectLst/>
      </p:bgPr>
    </p:bg>
    <p:spTree>
      <p:nvGrpSpPr>
        <p:cNvPr id="1" name="Shape 3130"/>
        <p:cNvGrpSpPr/>
        <p:nvPr/>
      </p:nvGrpSpPr>
      <p:grpSpPr>
        <a:xfrm>
          <a:off x="0" y="0"/>
          <a:ext cx="0" cy="0"/>
          <a:chOff x="0" y="0"/>
          <a:chExt cx="0" cy="0"/>
        </a:xfrm>
      </p:grpSpPr>
      <p:sp>
        <p:nvSpPr>
          <p:cNvPr id="3131" name="Google Shape;3131;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Terminal Review</a:t>
            </a:r>
            <a:endParaRPr/>
          </a:p>
        </p:txBody>
      </p:sp>
      <p:sp>
        <p:nvSpPr>
          <p:cNvPr id="3132" name="Google Shape;3132;p1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Commands for moving and copying files: </a:t>
            </a:r>
            <a:endParaRPr/>
          </a:p>
          <a:p>
            <a:pPr marL="0" lvl="0" indent="0" algn="l" rtl="0">
              <a:spcBef>
                <a:spcPts val="0"/>
              </a:spcBef>
              <a:spcAft>
                <a:spcPts val="0"/>
              </a:spcAft>
              <a:buNone/>
            </a:pPr>
            <a:endParaRPr/>
          </a:p>
        </p:txBody>
      </p:sp>
      <p:graphicFrame>
        <p:nvGraphicFramePr>
          <p:cNvPr id="3133" name="Google Shape;3133;p165"/>
          <p:cNvGraphicFramePr/>
          <p:nvPr/>
        </p:nvGraphicFramePr>
        <p:xfrm>
          <a:off x="441000" y="1248913"/>
          <a:ext cx="7730100" cy="914340"/>
        </p:xfrm>
        <a:graphic>
          <a:graphicData uri="http://schemas.openxmlformats.org/drawingml/2006/table">
            <a:tbl>
              <a:tblPr>
                <a:noFill/>
                <a:tableStyleId>{70C49271-27D2-45C7-AFBA-60BD7FB7B3F3}</a:tableStyleId>
              </a:tblPr>
              <a:tblGrid>
                <a:gridCol w="1392975">
                  <a:extLst>
                    <a:ext uri="{9D8B030D-6E8A-4147-A177-3AD203B41FA5}">
                      <a16:colId xmlns:a16="http://schemas.microsoft.com/office/drawing/2014/main" val="20000"/>
                    </a:ext>
                  </a:extLst>
                </a:gridCol>
                <a:gridCol w="6337125">
                  <a:extLst>
                    <a:ext uri="{9D8B030D-6E8A-4147-A177-3AD203B41FA5}">
                      <a16:colId xmlns:a16="http://schemas.microsoft.com/office/drawing/2014/main" val="20001"/>
                    </a:ext>
                  </a:extLst>
                </a:gridCol>
              </a:tblGrid>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mv</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Move files to a new location.</a:t>
                      </a:r>
                      <a:endParaRPr sz="1800">
                        <a:latin typeface="Roboto"/>
                        <a:ea typeface="Roboto"/>
                        <a:cs typeface="Roboto"/>
                        <a:sym typeface="Roboto"/>
                      </a:endParaRPr>
                    </a:p>
                  </a:txBody>
                  <a:tcPr marL="182875" marR="182875" marT="91425" marB="91425">
                    <a:solidFill>
                      <a:srgbClr val="EFEFEF"/>
                    </a:solidFill>
                  </a:tcPr>
                </a:tc>
                <a:extLst>
                  <a:ext uri="{0D108BD9-81ED-4DB2-BD59-A6C34878D82A}">
                    <a16:rowId xmlns:a16="http://schemas.microsoft.com/office/drawing/2014/main" val="10000"/>
                  </a:ext>
                </a:extLst>
              </a:tr>
              <a:tr h="432450">
                <a:tc>
                  <a:txBody>
                    <a:bodyPr/>
                    <a:lstStyle/>
                    <a:p>
                      <a:pPr marL="0" lvl="0" indent="0" algn="r" rtl="0">
                        <a:spcBef>
                          <a:spcPts val="0"/>
                        </a:spcBef>
                        <a:spcAft>
                          <a:spcPts val="0"/>
                        </a:spcAft>
                        <a:buNone/>
                      </a:pPr>
                      <a:r>
                        <a:rPr lang="en" sz="1800" b="1">
                          <a:solidFill>
                            <a:srgbClr val="3BE73B"/>
                          </a:solidFill>
                          <a:latin typeface="Inconsolata"/>
                          <a:ea typeface="Inconsolata"/>
                          <a:cs typeface="Inconsolata"/>
                          <a:sym typeface="Inconsolata"/>
                        </a:rPr>
                        <a:t>cp</a:t>
                      </a:r>
                      <a:endParaRPr sz="1800" b="1">
                        <a:solidFill>
                          <a:srgbClr val="3BE73B"/>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Copy files into a new location.</a:t>
                      </a:r>
                      <a:endParaRPr sz="1800">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1"/>
                  </a:ext>
                </a:extLst>
              </a:tr>
            </a:tbl>
          </a:graphicData>
        </a:graphic>
      </p:graphicFrame>
      <p:sp>
        <p:nvSpPr>
          <p:cNvPr id="3134" name="Google Shape;3134;p1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4123</Words>
  <Application>Microsoft Office PowerPoint</Application>
  <PresentationFormat>On-screen Show (16:9)</PresentationFormat>
  <Paragraphs>484</Paragraphs>
  <Slides>87</Slides>
  <Notes>87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87</vt:i4>
      </vt:variant>
    </vt:vector>
  </HeadingPairs>
  <TitlesOfParts>
    <vt:vector size="98" baseType="lpstr">
      <vt:lpstr>Arial</vt:lpstr>
      <vt:lpstr>Roboto Light</vt:lpstr>
      <vt:lpstr>Roboto</vt:lpstr>
      <vt:lpstr>Roboto Thin</vt:lpstr>
      <vt:lpstr>Inconsolata</vt:lpstr>
      <vt:lpstr>Courier New</vt:lpstr>
      <vt:lpstr>Calibri</vt:lpstr>
      <vt:lpstr>Roboto Medium</vt:lpstr>
      <vt:lpstr>Simple Light</vt:lpstr>
      <vt:lpstr>Simple Light</vt:lpstr>
      <vt:lpstr>Simple Light</vt:lpstr>
      <vt:lpstr>Terminal 101 Day 2</vt:lpstr>
      <vt:lpstr>Class Objective</vt:lpstr>
      <vt:lpstr>Welcome Back to The Terminal</vt:lpstr>
      <vt:lpstr>Terminal Review</vt:lpstr>
      <vt:lpstr>Terminal Review</vt:lpstr>
      <vt:lpstr>Terminal Review</vt:lpstr>
      <vt:lpstr>Terminal Review</vt:lpstr>
      <vt:lpstr>Terminal Review</vt:lpstr>
      <vt:lpstr>Terminal Review</vt:lpstr>
      <vt:lpstr>Terminal Review</vt:lpstr>
      <vt:lpstr>Terminal Review</vt:lpstr>
      <vt:lpstr>15 minutes</vt:lpstr>
      <vt:lpstr>PowerPoint Presentation</vt:lpstr>
      <vt:lpstr>Data Streams and the cat Command</vt:lpstr>
      <vt:lpstr>The cat Command</vt:lpstr>
      <vt:lpstr>The cat Command</vt:lpstr>
      <vt:lpstr>The cat Command</vt:lpstr>
      <vt:lpstr>This command does not save the results.  To save results of the cat command,  you have to redirect the data stream.</vt:lpstr>
      <vt:lpstr>Data Streams</vt:lpstr>
      <vt:lpstr>stdin and stdout</vt:lpstr>
      <vt:lpstr>Back to Saving Results with cat</vt:lpstr>
      <vt:lpstr>cat with &gt;</vt:lpstr>
      <vt:lpstr>cat with &gt;&gt;</vt:lpstr>
      <vt:lpstr>cat and Data Streams:</vt:lpstr>
      <vt:lpstr>Demonstration Set Up</vt:lpstr>
      <vt:lpstr>Data Streams and the cat Command</vt:lpstr>
      <vt:lpstr>20 minutes</vt:lpstr>
      <vt:lpstr>Command Line Structure</vt:lpstr>
      <vt:lpstr>Command Line Structure</vt:lpstr>
      <vt:lpstr>Expanding the Command Line</vt:lpstr>
      <vt:lpstr>Method One</vt:lpstr>
      <vt:lpstr>Method One </vt:lpstr>
      <vt:lpstr>Method Two </vt:lpstr>
      <vt:lpstr>Method Three </vt:lpstr>
      <vt:lpstr>Demo Scenario: Options</vt:lpstr>
      <vt:lpstr>Options</vt:lpstr>
      <vt:lpstr>Man Pages</vt:lpstr>
      <vt:lpstr>Welcome to Man Pages</vt:lpstr>
      <vt:lpstr>Welcome to Man Pages</vt:lpstr>
      <vt:lpstr>Demo Scenario: Man Pages</vt:lpstr>
      <vt:lpstr>Man Pages</vt:lpstr>
      <vt:lpstr>Demo Review: Man Pages</vt:lpstr>
      <vt:lpstr>18 Minutes</vt:lpstr>
      <vt:lpstr>PowerPoint Presentation</vt:lpstr>
      <vt:lpstr>The find Command</vt:lpstr>
      <vt:lpstr>find</vt:lpstr>
      <vt:lpstr>Introducing the find Command</vt:lpstr>
      <vt:lpstr>find Syntax</vt:lpstr>
      <vt:lpstr>find Syntax</vt:lpstr>
      <vt:lpstr>find Syntax</vt:lpstr>
      <vt:lpstr>find Syntax</vt:lpstr>
      <vt:lpstr>find Syntax</vt:lpstr>
      <vt:lpstr>Syntax for Finding Directories</vt:lpstr>
      <vt:lpstr>find Demo Setup</vt:lpstr>
      <vt:lpstr>find</vt:lpstr>
      <vt:lpstr>Demo Review: finding your Way </vt:lpstr>
      <vt:lpstr>18 Minutes</vt:lpstr>
      <vt:lpstr>PowerPoint Presentation</vt:lpstr>
      <vt:lpstr>PowerPoint Presentation</vt:lpstr>
      <vt:lpstr>grep </vt:lpstr>
      <vt:lpstr>Limitations of find</vt:lpstr>
      <vt:lpstr>grep</vt:lpstr>
      <vt:lpstr>grep </vt:lpstr>
      <vt:lpstr>grep Syntax</vt:lpstr>
      <vt:lpstr>grep Syntax</vt:lpstr>
      <vt:lpstr>grep Syntax</vt:lpstr>
      <vt:lpstr>grep Syntax</vt:lpstr>
      <vt:lpstr>grep Syntax</vt:lpstr>
      <vt:lpstr>grep Syntax</vt:lpstr>
      <vt:lpstr>grep Demo Setup</vt:lpstr>
      <vt:lpstr>grep</vt:lpstr>
      <vt:lpstr>Demo Review: grep </vt:lpstr>
      <vt:lpstr>15 Minutes</vt:lpstr>
      <vt:lpstr>PowerPoint Presentation</vt:lpstr>
      <vt:lpstr>Piping </vt:lpstr>
      <vt:lpstr>So Far...</vt:lpstr>
      <vt:lpstr>Combining Commands</vt:lpstr>
      <vt:lpstr>Pipes</vt:lpstr>
      <vt:lpstr>Pipes Demo Setup</vt:lpstr>
      <vt:lpstr>Pipes</vt:lpstr>
      <vt:lpstr>Demo Review: Pipes</vt:lpstr>
      <vt:lpstr>15 Minutes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Terminal 101 Day 2</dc:title>
  <dc:creator>Dan Schmidt</dc:creator>
  <cp:lastModifiedBy>Dan Schmidt</cp:lastModifiedBy>
  <cp:revision>1</cp:revision>
  <dcterms:modified xsi:type="dcterms:W3CDTF">2020-12-16T23:50:44Z</dcterms:modified>
</cp:coreProperties>
</file>